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sldIdLst>
    <p:sldId id="256" r:id="rId2"/>
    <p:sldId id="274" r:id="rId3"/>
    <p:sldId id="276" r:id="rId4"/>
    <p:sldId id="277" r:id="rId5"/>
    <p:sldId id="261" r:id="rId6"/>
    <p:sldId id="264" r:id="rId7"/>
    <p:sldId id="258" r:id="rId8"/>
    <p:sldId id="266" r:id="rId9"/>
    <p:sldId id="275" r:id="rId10"/>
    <p:sldId id="278" r:id="rId11"/>
    <p:sldId id="267" r:id="rId12"/>
    <p:sldId id="270" r:id="rId13"/>
    <p:sldId id="265" r:id="rId14"/>
    <p:sldId id="271" r:id="rId15"/>
    <p:sldId id="272" r:id="rId16"/>
    <p:sldId id="273" r:id="rId17"/>
    <p:sldId id="26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C23D"/>
    <a:srgbClr val="F16261"/>
    <a:srgbClr val="3739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4"/>
    <p:restoredTop sz="74471"/>
  </p:normalViewPr>
  <p:slideViewPr>
    <p:cSldViewPr snapToGrid="0" snapToObjects="1">
      <p:cViewPr varScale="1">
        <p:scale>
          <a:sx n="66" d="100"/>
          <a:sy n="66" d="100"/>
        </p:scale>
        <p:origin x="1301"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825215-05CD-BA47-A5BF-C3EC5677255A}" type="datetimeFigureOut">
              <a:rPr lang="en-US" smtClean="0"/>
              <a:t>9/22/2020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F22D19-DD1B-F444-9F37-340FDD24D2B8}" type="slidenum">
              <a:rPr lang="en-US" smtClean="0"/>
              <a:t>‹#›</a:t>
            </a:fld>
            <a:endParaRPr lang="en-US"/>
          </a:p>
        </p:txBody>
      </p:sp>
    </p:spTree>
    <p:extLst>
      <p:ext uri="{BB962C8B-B14F-4D97-AF65-F5344CB8AC3E}">
        <p14:creationId xmlns:p14="http://schemas.microsoft.com/office/powerpoint/2010/main" val="1715791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Common App Ready – Getting Started.</a:t>
            </a:r>
          </a:p>
          <a:p>
            <a:endParaRPr lang="en-US" dirty="0"/>
          </a:p>
          <a:p>
            <a:r>
              <a:rPr lang="en-US" dirty="0"/>
              <a:t>This</a:t>
            </a:r>
            <a:r>
              <a:rPr lang="en-US" baseline="0" dirty="0"/>
              <a:t> presentation will cover the processes of creating an account, walk through the Common App layout, and review searching for and adding colleges to your My Colleges list.</a:t>
            </a:r>
            <a:endParaRPr lang="en-US" dirty="0"/>
          </a:p>
        </p:txBody>
      </p:sp>
      <p:sp>
        <p:nvSpPr>
          <p:cNvPr id="4" name="Slide Number Placeholder 3"/>
          <p:cNvSpPr>
            <a:spLocks noGrp="1"/>
          </p:cNvSpPr>
          <p:nvPr>
            <p:ph type="sldNum" sz="quarter" idx="10"/>
          </p:nvPr>
        </p:nvSpPr>
        <p:spPr/>
        <p:txBody>
          <a:bodyPr/>
          <a:lstStyle/>
          <a:p>
            <a:fld id="{0AF22D19-DD1B-F444-9F37-340FDD24D2B8}" type="slidenum">
              <a:rPr lang="en-US" smtClean="0"/>
              <a:t>1</a:t>
            </a:fld>
            <a:endParaRPr lang="en-US"/>
          </a:p>
        </p:txBody>
      </p:sp>
    </p:spTree>
    <p:extLst>
      <p:ext uri="{BB962C8B-B14F-4D97-AF65-F5344CB8AC3E}">
        <p14:creationId xmlns:p14="http://schemas.microsoft.com/office/powerpoint/2010/main" val="2194381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Dashboard</a:t>
            </a:r>
            <a:r>
              <a:rPr lang="en-US" baseline="0" dirty="0"/>
              <a:t> provides a snapshot of all of your colleges, including information on deadlines, requirements, and the submission status of your applications.</a:t>
            </a:r>
            <a:endParaRPr lang="en-US" dirty="0"/>
          </a:p>
          <a:p>
            <a:endParaRPr lang="en-US" dirty="0"/>
          </a:p>
          <a:p>
            <a:r>
              <a:rPr lang="en-US" sz="1200" kern="1200" dirty="0" smtClean="0">
                <a:solidFill>
                  <a:schemeClr val="tx1"/>
                </a:solidFill>
                <a:effectLst/>
                <a:latin typeface="+mn-lt"/>
                <a:ea typeface="+mn-ea"/>
                <a:cs typeface="+mn-cs"/>
              </a:rPr>
              <a:t>The My Colleges tab will list detailed informa8on about the colleges you have added to the list and requirements for all of your colleges.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Common App tab is where you will go to complete the main sections of your application.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College Search tab is used to search for colleges that you would like to add to your My Colleges list.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F22D19-DD1B-F444-9F37-340FDD24D2B8}" type="slidenum">
              <a:rPr lang="en-US" smtClean="0"/>
              <a:t>11</a:t>
            </a:fld>
            <a:endParaRPr lang="en-US"/>
          </a:p>
        </p:txBody>
      </p:sp>
    </p:spTree>
    <p:extLst>
      <p:ext uri="{BB962C8B-B14F-4D97-AF65-F5344CB8AC3E}">
        <p14:creationId xmlns:p14="http://schemas.microsoft.com/office/powerpoint/2010/main" val="2125479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Searching</a:t>
            </a:r>
            <a:r>
              <a:rPr lang="en-US" baseline="0" dirty="0"/>
              <a:t> for and adding colleges to your My Colleges list is a great place to start your Common App. </a:t>
            </a:r>
          </a:p>
          <a:p>
            <a:endParaRPr lang="en-US" baseline="0" dirty="0"/>
          </a:p>
          <a:p>
            <a:r>
              <a:rPr lang="en-US" baseline="0" dirty="0"/>
              <a:t>There are almost 700 colleges in the Common Application. </a:t>
            </a:r>
          </a:p>
          <a:p>
            <a:endParaRPr lang="en-US" baseline="0" dirty="0"/>
          </a:p>
          <a:p>
            <a:r>
              <a:rPr lang="en-US" baseline="0" dirty="0"/>
              <a:t>You can add up to 20 schools / add and remove up until you submit.</a:t>
            </a:r>
            <a:endParaRPr lang="en-US" dirty="0"/>
          </a:p>
        </p:txBody>
      </p:sp>
      <p:sp>
        <p:nvSpPr>
          <p:cNvPr id="4" name="Slide Number Placeholder 3"/>
          <p:cNvSpPr>
            <a:spLocks noGrp="1"/>
          </p:cNvSpPr>
          <p:nvPr>
            <p:ph type="sldNum" sz="quarter" idx="10"/>
          </p:nvPr>
        </p:nvSpPr>
        <p:spPr/>
        <p:txBody>
          <a:bodyPr/>
          <a:lstStyle/>
          <a:p>
            <a:fld id="{0AF22D19-DD1B-F444-9F37-340FDD24D2B8}" type="slidenum">
              <a:rPr lang="en-US" smtClean="0"/>
              <a:t>12</a:t>
            </a:fld>
            <a:endParaRPr lang="en-US"/>
          </a:p>
        </p:txBody>
      </p:sp>
    </p:spTree>
    <p:extLst>
      <p:ext uri="{BB962C8B-B14F-4D97-AF65-F5344CB8AC3E}">
        <p14:creationId xmlns:p14="http://schemas.microsoft.com/office/powerpoint/2010/main" val="1622171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Search by</a:t>
            </a:r>
            <a:r>
              <a:rPr lang="en-US" baseline="0" dirty="0"/>
              <a:t> a number of different criteria, including College or City Name, Country, US State, Deadline.  You can also search by whether or not a school requires an application fee, as well as their writing requirements and testing policy.  </a:t>
            </a:r>
          </a:p>
          <a:p>
            <a:endParaRPr lang="en-US" baseline="0" dirty="0"/>
          </a:p>
          <a:p>
            <a:r>
              <a:rPr lang="en-US" baseline="0" dirty="0"/>
              <a:t>Click on the Application Requirements button to download a full list of requirements for all schools that are a part of the Common Application.</a:t>
            </a:r>
            <a:endParaRPr lang="en-US" dirty="0"/>
          </a:p>
        </p:txBody>
      </p:sp>
      <p:sp>
        <p:nvSpPr>
          <p:cNvPr id="4" name="Slide Number Placeholder 3"/>
          <p:cNvSpPr>
            <a:spLocks noGrp="1"/>
          </p:cNvSpPr>
          <p:nvPr>
            <p:ph type="sldNum" sz="quarter" idx="10"/>
          </p:nvPr>
        </p:nvSpPr>
        <p:spPr/>
        <p:txBody>
          <a:bodyPr/>
          <a:lstStyle/>
          <a:p>
            <a:fld id="{0AF22D19-DD1B-F444-9F37-340FDD24D2B8}" type="slidenum">
              <a:rPr lang="en-US" smtClean="0"/>
              <a:t>13</a:t>
            </a:fld>
            <a:endParaRPr lang="en-US"/>
          </a:p>
        </p:txBody>
      </p:sp>
    </p:spTree>
    <p:extLst>
      <p:ext uri="{BB962C8B-B14F-4D97-AF65-F5344CB8AC3E}">
        <p14:creationId xmlns:p14="http://schemas.microsoft.com/office/powerpoint/2010/main" val="1720199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buNone/>
              <a:defRPr/>
            </a:pPr>
            <a:r>
              <a:rPr lang="en-US" dirty="0">
                <a:solidFill>
                  <a:schemeClr val="bg1"/>
                </a:solidFill>
                <a:latin typeface="TeXGyreAdventor" charset="0"/>
                <a:ea typeface="TeXGyreAdventor" charset="0"/>
                <a:cs typeface="TeXGyreAdventor" charset="0"/>
              </a:rPr>
              <a:t>The</a:t>
            </a:r>
            <a:r>
              <a:rPr lang="en-US" baseline="0" dirty="0">
                <a:solidFill>
                  <a:schemeClr val="bg1"/>
                </a:solidFill>
                <a:latin typeface="TeXGyreAdventor" charset="0"/>
                <a:ea typeface="TeXGyreAdventor" charset="0"/>
                <a:cs typeface="TeXGyreAdventor" charset="0"/>
              </a:rPr>
              <a:t> results list shows all the colleges based on the criteria selected. </a:t>
            </a:r>
            <a:endParaRPr lang="en-US" dirty="0">
              <a:solidFill>
                <a:schemeClr val="bg1"/>
              </a:solidFill>
              <a:latin typeface="TeXGyreAdventor" charset="0"/>
              <a:ea typeface="TeXGyreAdventor" charset="0"/>
              <a:cs typeface="TeXGyreAdventor" charset="0"/>
            </a:endParaRPr>
          </a:p>
          <a:p>
            <a:pPr marL="0" indent="0">
              <a:lnSpc>
                <a:spcPct val="100000"/>
              </a:lnSpc>
              <a:spcBef>
                <a:spcPts val="0"/>
              </a:spcBef>
              <a:buNone/>
              <a:defRPr/>
            </a:pPr>
            <a:endParaRPr lang="en-US" dirty="0">
              <a:solidFill>
                <a:schemeClr val="bg1"/>
              </a:solidFill>
              <a:latin typeface="TeXGyreAdventor" charset="0"/>
              <a:ea typeface="TeXGyreAdventor" charset="0"/>
              <a:cs typeface="TeXGyreAdventor" charset="0"/>
            </a:endParaRPr>
          </a:p>
          <a:p>
            <a:pPr marL="0" indent="0">
              <a:lnSpc>
                <a:spcPct val="100000"/>
              </a:lnSpc>
              <a:spcBef>
                <a:spcPts val="0"/>
              </a:spcBef>
              <a:buNone/>
              <a:defRPr/>
            </a:pPr>
            <a:r>
              <a:rPr lang="en-US" dirty="0">
                <a:solidFill>
                  <a:schemeClr val="bg1"/>
                </a:solidFill>
                <a:latin typeface="TeXGyreAdventor" charset="0"/>
                <a:ea typeface="TeXGyreAdventor" charset="0"/>
                <a:cs typeface="TeXGyreAdventor" charset="0"/>
              </a:rPr>
              <a:t>You can sort the results based on the</a:t>
            </a:r>
            <a:r>
              <a:rPr lang="en-US" baseline="0" dirty="0">
                <a:solidFill>
                  <a:schemeClr val="bg1"/>
                </a:solidFill>
                <a:latin typeface="TeXGyreAdventor" charset="0"/>
                <a:ea typeface="TeXGyreAdventor" charset="0"/>
                <a:cs typeface="TeXGyreAdventor" charset="0"/>
              </a:rPr>
              <a:t> Name, Location, Country, and Type.</a:t>
            </a:r>
            <a:endParaRPr lang="en-US" dirty="0">
              <a:solidFill>
                <a:schemeClr val="bg1"/>
              </a:solidFill>
              <a:latin typeface="TeXGyreAdventor" charset="0"/>
              <a:ea typeface="TeXGyreAdventor" charset="0"/>
              <a:cs typeface="TeXGyreAdventor" charset="0"/>
            </a:endParaRPr>
          </a:p>
          <a:p>
            <a:pPr marL="0" indent="0">
              <a:lnSpc>
                <a:spcPct val="100000"/>
              </a:lnSpc>
              <a:spcBef>
                <a:spcPts val="0"/>
              </a:spcBef>
              <a:buNone/>
              <a:defRPr/>
            </a:pPr>
            <a:endParaRPr lang="en-US" dirty="0">
              <a:solidFill>
                <a:schemeClr val="bg1"/>
              </a:solidFill>
              <a:latin typeface="TeXGyreAdventor" charset="0"/>
              <a:ea typeface="TeXGyreAdventor" charset="0"/>
              <a:cs typeface="TeXGyreAdventor" charset="0"/>
            </a:endParaRPr>
          </a:p>
          <a:p>
            <a:pPr marL="0" indent="0">
              <a:lnSpc>
                <a:spcPct val="100000"/>
              </a:lnSpc>
              <a:spcBef>
                <a:spcPts val="0"/>
              </a:spcBef>
              <a:buNone/>
              <a:defRPr/>
            </a:pPr>
            <a:r>
              <a:rPr lang="en-US" dirty="0">
                <a:solidFill>
                  <a:schemeClr val="bg1"/>
                </a:solidFill>
                <a:latin typeface="TeXGyreAdventor" charset="0"/>
                <a:ea typeface="TeXGyreAdventor" charset="0"/>
                <a:cs typeface="TeXGyreAdventor" charset="0"/>
              </a:rPr>
              <a:t>You can also find</a:t>
            </a:r>
            <a:r>
              <a:rPr lang="en-US" baseline="0" dirty="0">
                <a:solidFill>
                  <a:schemeClr val="bg1"/>
                </a:solidFill>
                <a:latin typeface="TeXGyreAdventor" charset="0"/>
                <a:ea typeface="TeXGyreAdventor" charset="0"/>
                <a:cs typeface="TeXGyreAdventor" charset="0"/>
              </a:rPr>
              <a:t> more information about the colleges in the results list:</a:t>
            </a:r>
          </a:p>
          <a:p>
            <a:pPr marL="228600" indent="-228600">
              <a:lnSpc>
                <a:spcPct val="100000"/>
              </a:lnSpc>
              <a:spcBef>
                <a:spcPts val="0"/>
              </a:spcBef>
              <a:buAutoNum type="arabicPeriod"/>
              <a:defRPr/>
            </a:pPr>
            <a:r>
              <a:rPr lang="en-US" baseline="0" dirty="0">
                <a:solidFill>
                  <a:schemeClr val="bg1"/>
                </a:solidFill>
                <a:latin typeface="TeXGyreAdventor" charset="0"/>
                <a:ea typeface="TeXGyreAdventor" charset="0"/>
                <a:cs typeface="TeXGyreAdventor" charset="0"/>
              </a:rPr>
              <a:t>Click on the name of the school – this will open a page listing information about the school like their contact details and application requirements</a:t>
            </a:r>
          </a:p>
          <a:p>
            <a:pPr marL="228600" indent="-228600">
              <a:lnSpc>
                <a:spcPct val="100000"/>
              </a:lnSpc>
              <a:spcBef>
                <a:spcPts val="0"/>
              </a:spcBef>
              <a:buAutoNum type="arabicPeriod"/>
              <a:defRPr/>
            </a:pPr>
            <a:r>
              <a:rPr lang="en-US" dirty="0">
                <a:solidFill>
                  <a:schemeClr val="bg1"/>
                </a:solidFill>
                <a:latin typeface="TeXGyreAdventor" charset="0"/>
                <a:ea typeface="TeXGyreAdventor" charset="0"/>
                <a:cs typeface="TeXGyreAdventor" charset="0"/>
              </a:rPr>
              <a:t>Click the “</a:t>
            </a:r>
            <a:r>
              <a:rPr lang="en-US" dirty="0" err="1">
                <a:solidFill>
                  <a:schemeClr val="bg1"/>
                </a:solidFill>
                <a:latin typeface="TeXGyreAdventor" charset="0"/>
                <a:ea typeface="TeXGyreAdventor" charset="0"/>
                <a:cs typeface="TeXGyreAdventor" charset="0"/>
              </a:rPr>
              <a:t>i</a:t>
            </a:r>
            <a:r>
              <a:rPr lang="en-US" dirty="0">
                <a:solidFill>
                  <a:schemeClr val="bg1"/>
                </a:solidFill>
                <a:latin typeface="TeXGyreAdventor" charset="0"/>
                <a:ea typeface="TeXGyreAdventor" charset="0"/>
                <a:cs typeface="TeXGyreAdventor" charset="0"/>
              </a:rPr>
              <a:t>” icon</a:t>
            </a:r>
            <a:r>
              <a:rPr lang="en-US" baseline="0" dirty="0">
                <a:solidFill>
                  <a:schemeClr val="bg1"/>
                </a:solidFill>
                <a:latin typeface="TeXGyreAdventor" charset="0"/>
                <a:ea typeface="TeXGyreAdventor" charset="0"/>
                <a:cs typeface="TeXGyreAdventor" charset="0"/>
              </a:rPr>
              <a:t> to request more information from the school</a:t>
            </a:r>
          </a:p>
          <a:p>
            <a:pPr marL="228600" indent="-228600">
              <a:lnSpc>
                <a:spcPct val="100000"/>
              </a:lnSpc>
              <a:spcBef>
                <a:spcPts val="0"/>
              </a:spcBef>
              <a:buAutoNum type="arabicPeriod"/>
              <a:defRPr/>
            </a:pPr>
            <a:r>
              <a:rPr lang="en-US" baseline="0" dirty="0">
                <a:solidFill>
                  <a:schemeClr val="bg1"/>
                </a:solidFill>
                <a:latin typeface="TeXGyreAdventor" charset="0"/>
                <a:ea typeface="TeXGyreAdventor" charset="0"/>
                <a:cs typeface="TeXGyreAdventor" charset="0"/>
              </a:rPr>
              <a:t>The college’s website icon will take you to the school’s specific website to learn more about that particular school</a:t>
            </a:r>
          </a:p>
        </p:txBody>
      </p:sp>
      <p:sp>
        <p:nvSpPr>
          <p:cNvPr id="4" name="Slide Number Placeholder 3"/>
          <p:cNvSpPr>
            <a:spLocks noGrp="1"/>
          </p:cNvSpPr>
          <p:nvPr>
            <p:ph type="sldNum" sz="quarter" idx="10"/>
          </p:nvPr>
        </p:nvSpPr>
        <p:spPr/>
        <p:txBody>
          <a:bodyPr/>
          <a:lstStyle/>
          <a:p>
            <a:fld id="{0AF22D19-DD1B-F444-9F37-340FDD24D2B8}" type="slidenum">
              <a:rPr lang="en-US" smtClean="0"/>
              <a:t>14</a:t>
            </a:fld>
            <a:endParaRPr lang="en-US"/>
          </a:p>
        </p:txBody>
      </p:sp>
    </p:spTree>
    <p:extLst>
      <p:ext uri="{BB962C8B-B14F-4D97-AF65-F5344CB8AC3E}">
        <p14:creationId xmlns:p14="http://schemas.microsoft.com/office/powerpoint/2010/main" val="1456926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defRPr/>
            </a:pPr>
            <a:r>
              <a:rPr lang="en-US" dirty="0">
                <a:solidFill>
                  <a:schemeClr val="bg1"/>
                </a:solidFill>
                <a:latin typeface="TeXGyreAdventor" charset="0"/>
                <a:ea typeface="TeXGyreAdventor" charset="0"/>
                <a:cs typeface="TeXGyreAdventor" charset="0"/>
              </a:rPr>
              <a:t>Adding schools to your</a:t>
            </a:r>
            <a:r>
              <a:rPr lang="en-US" baseline="0" dirty="0">
                <a:solidFill>
                  <a:schemeClr val="bg1"/>
                </a:solidFill>
                <a:latin typeface="TeXGyreAdventor" charset="0"/>
                <a:ea typeface="TeXGyreAdventor" charset="0"/>
                <a:cs typeface="TeXGyreAdventor" charset="0"/>
              </a:rPr>
              <a:t> My Colleges list is easy.  Simply select the school(s) you want to add and then click the “Add” button. You can select multiple schools at once and add them all at the same time.</a:t>
            </a:r>
          </a:p>
        </p:txBody>
      </p:sp>
      <p:sp>
        <p:nvSpPr>
          <p:cNvPr id="4" name="Slide Number Placeholder 3"/>
          <p:cNvSpPr>
            <a:spLocks noGrp="1"/>
          </p:cNvSpPr>
          <p:nvPr>
            <p:ph type="sldNum" sz="quarter" idx="10"/>
          </p:nvPr>
        </p:nvSpPr>
        <p:spPr/>
        <p:txBody>
          <a:bodyPr/>
          <a:lstStyle/>
          <a:p>
            <a:fld id="{0AF22D19-DD1B-F444-9F37-340FDD24D2B8}" type="slidenum">
              <a:rPr lang="en-US" smtClean="0"/>
              <a:t>15</a:t>
            </a:fld>
            <a:endParaRPr lang="en-US"/>
          </a:p>
        </p:txBody>
      </p:sp>
    </p:spTree>
    <p:extLst>
      <p:ext uri="{BB962C8B-B14F-4D97-AF65-F5344CB8AC3E}">
        <p14:creationId xmlns:p14="http://schemas.microsoft.com/office/powerpoint/2010/main" val="1851910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eXGyreAdventor" charset="0"/>
                <a:ea typeface="TeXGyreAdventor" charset="0"/>
                <a:cs typeface="TeXGyreAdventor" charset="0"/>
              </a:rPr>
              <a:t>And that’s it! Navigate to My Colleges to see the colleges you added or click “</a:t>
            </a:r>
            <a:r>
              <a:rPr lang="en-US" sz="1200" i="0" dirty="0">
                <a:solidFill>
                  <a:schemeClr val="bg1"/>
                </a:solidFill>
                <a:latin typeface="TeXGyreAdventor" charset="0"/>
                <a:ea typeface="TeXGyreAdventor" charset="0"/>
                <a:cs typeface="TeXGyreAdventor" charset="0"/>
              </a:rPr>
              <a:t>Search Again” </a:t>
            </a:r>
            <a:r>
              <a:rPr lang="en-US" sz="1200" dirty="0">
                <a:solidFill>
                  <a:schemeClr val="bg1"/>
                </a:solidFill>
                <a:latin typeface="TeXGyreAdventor" charset="0"/>
                <a:ea typeface="TeXGyreAdventor" charset="0"/>
                <a:cs typeface="TeXGyreAdventor" charset="0"/>
              </a:rPr>
              <a:t>to continue searching for and adding schools.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TeXGyreAdventor" charset="0"/>
              <a:ea typeface="TeXGyreAdventor" charset="0"/>
              <a:cs typeface="TeXGyreAdventor" charset="0"/>
            </a:endParaRPr>
          </a:p>
          <a:p>
            <a:endParaRPr lang="en-US" dirty="0"/>
          </a:p>
        </p:txBody>
      </p:sp>
      <p:sp>
        <p:nvSpPr>
          <p:cNvPr id="4" name="Slide Number Placeholder 3"/>
          <p:cNvSpPr>
            <a:spLocks noGrp="1"/>
          </p:cNvSpPr>
          <p:nvPr>
            <p:ph type="sldNum" sz="quarter" idx="10"/>
          </p:nvPr>
        </p:nvSpPr>
        <p:spPr/>
        <p:txBody>
          <a:bodyPr/>
          <a:lstStyle/>
          <a:p>
            <a:fld id="{0AF22D19-DD1B-F444-9F37-340FDD24D2B8}" type="slidenum">
              <a:rPr lang="en-US" smtClean="0"/>
              <a:t>16</a:t>
            </a:fld>
            <a:endParaRPr lang="en-US"/>
          </a:p>
        </p:txBody>
      </p:sp>
    </p:spTree>
    <p:extLst>
      <p:ext uri="{BB962C8B-B14F-4D97-AF65-F5344CB8AC3E}">
        <p14:creationId xmlns:p14="http://schemas.microsoft.com/office/powerpoint/2010/main" val="327739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F22D19-DD1B-F444-9F37-340FDD24D2B8}" type="slidenum">
              <a:rPr lang="en-US" smtClean="0"/>
              <a:t>17</a:t>
            </a:fld>
            <a:endParaRPr lang="en-US"/>
          </a:p>
        </p:txBody>
      </p:sp>
    </p:spTree>
    <p:extLst>
      <p:ext uri="{BB962C8B-B14F-4D97-AF65-F5344CB8AC3E}">
        <p14:creationId xmlns:p14="http://schemas.microsoft.com/office/powerpoint/2010/main" val="1574072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smtClean="0"/>
              <a:t>process</a:t>
            </a:r>
            <a:r>
              <a:rPr lang="en-US" dirty="0"/>
              <a:t> begins </a:t>
            </a:r>
            <a:r>
              <a:rPr lang="en-US" dirty="0" smtClean="0"/>
              <a:t>at </a:t>
            </a:r>
            <a:r>
              <a:rPr lang="en-US" dirty="0" err="1" smtClean="0"/>
              <a:t>commonapp.org</a:t>
            </a:r>
            <a:r>
              <a:rPr lang="en-US" dirty="0" smtClean="0"/>
              <a:t> where applicants can create</a:t>
            </a:r>
            <a:r>
              <a:rPr lang="en-US" dirty="0"/>
              <a:t> an </a:t>
            </a:r>
            <a:r>
              <a:rPr lang="en-US" dirty="0" smtClean="0"/>
              <a:t>account</a:t>
            </a:r>
            <a:r>
              <a:rPr lang="en-US" dirty="0"/>
              <a:t> and </a:t>
            </a:r>
            <a:r>
              <a:rPr lang="en-US" dirty="0" smtClean="0"/>
              <a:t>sign</a:t>
            </a:r>
            <a:r>
              <a:rPr lang="en-US" baseline="0" dirty="0" smtClean="0"/>
              <a:t> </a:t>
            </a:r>
            <a:r>
              <a:rPr lang="en-US" dirty="0" smtClean="0"/>
              <a:t>in</a:t>
            </a:r>
            <a:r>
              <a:rPr lang="en-US" baseline="0" dirty="0" smtClean="0"/>
              <a:t> </a:t>
            </a:r>
            <a:r>
              <a:rPr lang="en-US" dirty="0" smtClean="0"/>
              <a:t>to</a:t>
            </a:r>
            <a:r>
              <a:rPr lang="en-US" dirty="0"/>
              <a:t> </a:t>
            </a:r>
            <a:r>
              <a:rPr lang="en-US" dirty="0" smtClean="0"/>
              <a:t>the</a:t>
            </a:r>
            <a:r>
              <a:rPr lang="en-US" dirty="0"/>
              <a:t> application.</a:t>
            </a:r>
            <a:r>
              <a:rPr lang="en-US" baseline="0" dirty="0"/>
              <a:t> </a:t>
            </a:r>
            <a:endParaRPr lang="en-US" dirty="0"/>
          </a:p>
        </p:txBody>
      </p:sp>
      <p:sp>
        <p:nvSpPr>
          <p:cNvPr id="4" name="Slide Number Placeholder 3"/>
          <p:cNvSpPr>
            <a:spLocks noGrp="1"/>
          </p:cNvSpPr>
          <p:nvPr>
            <p:ph type="sldNum" sz="quarter" idx="10"/>
          </p:nvPr>
        </p:nvSpPr>
        <p:spPr/>
        <p:txBody>
          <a:bodyPr/>
          <a:lstStyle/>
          <a:p>
            <a:fld id="{0AF22D19-DD1B-F444-9F37-340FDD24D2B8}" type="slidenum">
              <a:rPr lang="en-US" smtClean="0"/>
              <a:t>3</a:t>
            </a:fld>
            <a:endParaRPr lang="en-US"/>
          </a:p>
        </p:txBody>
      </p:sp>
    </p:spTree>
    <p:extLst>
      <p:ext uri="{BB962C8B-B14F-4D97-AF65-F5344CB8AC3E}">
        <p14:creationId xmlns:p14="http://schemas.microsoft.com/office/powerpoint/2010/main" val="2868122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ways you can create an</a:t>
            </a:r>
            <a:r>
              <a:rPr lang="en-US" baseline="0" dirty="0" smtClean="0"/>
              <a:t> account. </a:t>
            </a:r>
          </a:p>
          <a:p>
            <a:pPr marL="228600" indent="-228600">
              <a:buAutoNum type="arabicPeriod"/>
            </a:pPr>
            <a:r>
              <a:rPr lang="en-US" dirty="0" smtClean="0"/>
              <a:t>Click </a:t>
            </a:r>
            <a:r>
              <a:rPr lang="en-US" dirty="0"/>
              <a:t>the “Create Account</a:t>
            </a:r>
            <a:r>
              <a:rPr lang="en-US"/>
              <a:t>” </a:t>
            </a:r>
            <a:r>
              <a:rPr lang="en-US" smtClean="0"/>
              <a:t>button</a:t>
            </a:r>
            <a:r>
              <a:rPr lang="en-US" baseline="0" smtClean="0"/>
              <a:t>.</a:t>
            </a:r>
            <a:endParaRPr lang="en-US" baseline="0" dirty="0" smtClean="0"/>
          </a:p>
          <a:p>
            <a:pPr marL="228600" indent="-228600">
              <a:buAutoNum type="arabicPeriod"/>
            </a:pPr>
            <a:r>
              <a:rPr lang="en-US" baseline="0" dirty="0" smtClean="0"/>
              <a:t>Click the “Apply Now” button and then when prompted to sign in click the “Create an Account” link.</a:t>
            </a:r>
          </a:p>
          <a:p>
            <a:pPr marL="0" indent="0">
              <a:buNone/>
            </a:pPr>
            <a:endParaRPr lang="en-US" baseline="0" dirty="0" smtClean="0"/>
          </a:p>
          <a:p>
            <a:r>
              <a:rPr lang="en-US" baseline="0" dirty="0" smtClean="0"/>
              <a:t>Then, follow a few quick steps</a:t>
            </a:r>
            <a:r>
              <a:rPr lang="en-US" dirty="0" smtClean="0"/>
              <a:t> and</a:t>
            </a:r>
            <a:r>
              <a:rPr lang="en-US" baseline="0" dirty="0" smtClean="0"/>
              <a:t> begin your application right away</a:t>
            </a:r>
            <a:endParaRPr lang="en-US" baseline="0" dirty="0"/>
          </a:p>
        </p:txBody>
      </p:sp>
      <p:sp>
        <p:nvSpPr>
          <p:cNvPr id="4" name="Slide Number Placeholder 3"/>
          <p:cNvSpPr>
            <a:spLocks noGrp="1"/>
          </p:cNvSpPr>
          <p:nvPr>
            <p:ph type="sldNum" sz="quarter" idx="10"/>
          </p:nvPr>
        </p:nvSpPr>
        <p:spPr/>
        <p:txBody>
          <a:bodyPr/>
          <a:lstStyle/>
          <a:p>
            <a:fld id="{0AF22D19-DD1B-F444-9F37-340FDD24D2B8}" type="slidenum">
              <a:rPr lang="en-US" smtClean="0"/>
              <a:t>4</a:t>
            </a:fld>
            <a:endParaRPr lang="en-US"/>
          </a:p>
        </p:txBody>
      </p:sp>
    </p:spTree>
    <p:extLst>
      <p:ext uri="{BB962C8B-B14F-4D97-AF65-F5344CB8AC3E}">
        <p14:creationId xmlns:p14="http://schemas.microsoft.com/office/powerpoint/2010/main" val="716936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Creating your account is an easy, 3-step process:</a:t>
            </a:r>
          </a:p>
          <a:p>
            <a:endParaRPr lang="en-US" baseline="0" dirty="0"/>
          </a:p>
          <a:p>
            <a:pPr marL="228600" indent="-228600">
              <a:buAutoNum type="arabicPeriod"/>
            </a:pPr>
            <a:r>
              <a:rPr lang="en-US" baseline="0" dirty="0"/>
              <a:t>Select Your Registration Type</a:t>
            </a:r>
          </a:p>
          <a:p>
            <a:pPr marL="228600" indent="-228600">
              <a:buAutoNum type="arabicPeriod"/>
            </a:pPr>
            <a:r>
              <a:rPr lang="en-US" baseline="0" dirty="0"/>
              <a:t>Enter Your Login Credentials</a:t>
            </a:r>
          </a:p>
          <a:p>
            <a:pPr marL="228600" indent="-228600">
              <a:buAutoNum type="arabicPeriod"/>
            </a:pPr>
            <a:r>
              <a:rPr lang="en-US" baseline="0" dirty="0"/>
              <a:t>Enter Your Registration Information</a:t>
            </a:r>
            <a:endParaRPr lang="en-US" dirty="0"/>
          </a:p>
        </p:txBody>
      </p:sp>
      <p:sp>
        <p:nvSpPr>
          <p:cNvPr id="4" name="Slide Number Placeholder 3"/>
          <p:cNvSpPr>
            <a:spLocks noGrp="1"/>
          </p:cNvSpPr>
          <p:nvPr>
            <p:ph type="sldNum" sz="quarter" idx="10"/>
          </p:nvPr>
        </p:nvSpPr>
        <p:spPr/>
        <p:txBody>
          <a:bodyPr/>
          <a:lstStyle/>
          <a:p>
            <a:fld id="{0AF22D19-DD1B-F444-9F37-340FDD24D2B8}" type="slidenum">
              <a:rPr lang="en-US" smtClean="0"/>
              <a:t>5</a:t>
            </a:fld>
            <a:endParaRPr lang="en-US"/>
          </a:p>
        </p:txBody>
      </p:sp>
    </p:spTree>
    <p:extLst>
      <p:ext uri="{BB962C8B-B14F-4D97-AF65-F5344CB8AC3E}">
        <p14:creationId xmlns:p14="http://schemas.microsoft.com/office/powerpoint/2010/main" val="1809661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you need to select your</a:t>
            </a:r>
            <a:r>
              <a:rPr lang="en-US" baseline="0" dirty="0"/>
              <a:t> registration type. The three types are:</a:t>
            </a:r>
          </a:p>
          <a:p>
            <a:endParaRPr lang="en-US" baseline="0" dirty="0"/>
          </a:p>
          <a:p>
            <a:r>
              <a:rPr lang="en-US" baseline="0" dirty="0"/>
              <a:t>Student: Student who plans to apply to college this year or at a later time.</a:t>
            </a:r>
          </a:p>
          <a:p>
            <a:endParaRPr lang="en-US" baseline="0" dirty="0"/>
          </a:p>
          <a:p>
            <a:r>
              <a:rPr lang="en-US" baseline="0" dirty="0"/>
              <a:t>Education Professional: Counselor, teacher, advisor, or other professional who works with applicants and wants to see the applicant experience without being considered for admission by colleges. </a:t>
            </a:r>
            <a:r>
              <a:rPr lang="en-US" i="1" baseline="0" dirty="0"/>
              <a:t>This choice is not for students to plan to apply and study at college.</a:t>
            </a:r>
            <a:endParaRPr lang="en-US" i="0" baseline="0" dirty="0"/>
          </a:p>
          <a:p>
            <a:endParaRPr lang="en-US" i="0" baseline="0" dirty="0"/>
          </a:p>
          <a:p>
            <a:r>
              <a:rPr lang="en-US" i="0" baseline="0" dirty="0"/>
              <a:t>Parent or Other Adult: Parent or other adult who wants to see the applicant experience without being considered for admission by colleges. This choice is not for students who plan to apply and study at college. </a:t>
            </a:r>
          </a:p>
        </p:txBody>
      </p:sp>
      <p:sp>
        <p:nvSpPr>
          <p:cNvPr id="4" name="Slide Number Placeholder 3"/>
          <p:cNvSpPr>
            <a:spLocks noGrp="1"/>
          </p:cNvSpPr>
          <p:nvPr>
            <p:ph type="sldNum" sz="quarter" idx="10"/>
          </p:nvPr>
        </p:nvSpPr>
        <p:spPr/>
        <p:txBody>
          <a:bodyPr/>
          <a:lstStyle/>
          <a:p>
            <a:fld id="{0AF22D19-DD1B-F444-9F37-340FDD24D2B8}" type="slidenum">
              <a:rPr lang="en-US" smtClean="0"/>
              <a:t>6</a:t>
            </a:fld>
            <a:endParaRPr lang="en-US"/>
          </a:p>
        </p:txBody>
      </p:sp>
    </p:spTree>
    <p:extLst>
      <p:ext uri="{BB962C8B-B14F-4D97-AF65-F5344CB8AC3E}">
        <p14:creationId xmlns:p14="http://schemas.microsoft.com/office/powerpoint/2010/main" val="1152442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TeXGyreAdventor" charset="0"/>
                <a:ea typeface="TeXGyreAdventor" charset="0"/>
                <a:cs typeface="TeXGyreAdventor" charset="0"/>
              </a:rPr>
              <a:t>Make sure the email address you enter is one you check regularly in case the Common App and the colleges you’re applying to need to reach out to you concerning your application. Your email address will become the username you enter each</a:t>
            </a:r>
            <a:r>
              <a:rPr lang="en-US" baseline="0" dirty="0">
                <a:solidFill>
                  <a:schemeClr val="bg1"/>
                </a:solidFill>
                <a:latin typeface="TeXGyreAdventor" charset="0"/>
                <a:ea typeface="TeXGyreAdventor" charset="0"/>
                <a:cs typeface="TeXGyreAdventor" charset="0"/>
              </a:rPr>
              <a:t> time you log into the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It’s also a good idea to make note of your password and keep that reminder handy, since you’ll need to log in with your email address and password each time you access the Common App. </a:t>
            </a:r>
            <a:r>
              <a:rPr lang="en-US" dirty="0"/>
              <a:t>If </a:t>
            </a:r>
            <a:r>
              <a:rPr lang="en-US" dirty="0" smtClean="0"/>
              <a:t>you </a:t>
            </a:r>
            <a:r>
              <a:rPr lang="en-US" dirty="0"/>
              <a:t>l</a:t>
            </a:r>
            <a:r>
              <a:rPr lang="en-US" dirty="0" smtClean="0"/>
              <a:t>ose your </a:t>
            </a:r>
            <a:r>
              <a:rPr lang="en-US" dirty="0"/>
              <a:t>l</a:t>
            </a:r>
            <a:r>
              <a:rPr lang="en-US" dirty="0" smtClean="0"/>
              <a:t>ogin information</a:t>
            </a:r>
            <a:r>
              <a:rPr lang="en-US" dirty="0"/>
              <a:t>, </a:t>
            </a:r>
            <a:r>
              <a:rPr lang="en-US" dirty="0" smtClean="0"/>
              <a:t>the</a:t>
            </a:r>
            <a:r>
              <a:rPr lang="en-US" dirty="0"/>
              <a:t> </a:t>
            </a:r>
            <a:r>
              <a:rPr lang="en-US" dirty="0" smtClean="0"/>
              <a:t>Common</a:t>
            </a:r>
            <a:r>
              <a:rPr lang="en-US" dirty="0"/>
              <a:t> </a:t>
            </a:r>
            <a:r>
              <a:rPr lang="en-US" dirty="0" smtClean="0"/>
              <a:t>Application Applicant Solutions Center is always here</a:t>
            </a:r>
            <a:r>
              <a:rPr lang="en-US" dirty="0"/>
              <a:t> </a:t>
            </a:r>
            <a:r>
              <a:rPr lang="en-US" dirty="0" smtClean="0"/>
              <a:t>to</a:t>
            </a:r>
            <a:r>
              <a:rPr lang="en-US" dirty="0"/>
              <a:t> help</a:t>
            </a:r>
            <a:r>
              <a:rPr lang="en-US" dirty="0" smtClean="0"/>
              <a:t>,</a:t>
            </a:r>
            <a:r>
              <a:rPr lang="en-US" dirty="0"/>
              <a:t> </a:t>
            </a:r>
            <a:r>
              <a:rPr lang="en-US" dirty="0" smtClean="0"/>
              <a:t>but</a:t>
            </a:r>
            <a:r>
              <a:rPr lang="en-US" dirty="0"/>
              <a:t> </a:t>
            </a:r>
            <a:r>
              <a:rPr lang="en-US" dirty="0" smtClean="0"/>
              <a:t>it’s</a:t>
            </a:r>
            <a:r>
              <a:rPr lang="en-US" dirty="0"/>
              <a:t> </a:t>
            </a:r>
            <a:r>
              <a:rPr lang="en-US" dirty="0" smtClean="0"/>
              <a:t>still</a:t>
            </a:r>
            <a:r>
              <a:rPr lang="en-US" dirty="0"/>
              <a:t> </a:t>
            </a:r>
            <a:r>
              <a:rPr lang="en-US" dirty="0" smtClean="0"/>
              <a:t>a</a:t>
            </a:r>
            <a:r>
              <a:rPr lang="en-US" dirty="0"/>
              <a:t> </a:t>
            </a:r>
            <a:r>
              <a:rPr lang="en-US" dirty="0" smtClean="0"/>
              <a:t>good</a:t>
            </a:r>
            <a:r>
              <a:rPr lang="en-US" dirty="0"/>
              <a:t> </a:t>
            </a:r>
            <a:r>
              <a:rPr lang="en-US" dirty="0" smtClean="0"/>
              <a:t>idea</a:t>
            </a:r>
            <a:r>
              <a:rPr lang="en-US" dirty="0"/>
              <a:t> </a:t>
            </a:r>
            <a:r>
              <a:rPr lang="en-US" dirty="0" smtClean="0"/>
              <a:t>to</a:t>
            </a:r>
            <a:r>
              <a:rPr lang="en-US" dirty="0"/>
              <a:t> </a:t>
            </a:r>
            <a:r>
              <a:rPr lang="en-US" dirty="0" smtClean="0"/>
              <a:t>keep</a:t>
            </a:r>
            <a:r>
              <a:rPr lang="en-US" dirty="0"/>
              <a:t> </a:t>
            </a:r>
            <a:r>
              <a:rPr lang="en-US" dirty="0" smtClean="0"/>
              <a:t>your password</a:t>
            </a:r>
            <a:r>
              <a:rPr lang="en-US" dirty="0"/>
              <a:t> </a:t>
            </a:r>
            <a:r>
              <a:rPr lang="en-US" dirty="0" smtClean="0"/>
              <a:t>someplace</a:t>
            </a:r>
            <a:r>
              <a:rPr lang="en-US" dirty="0"/>
              <a:t> safe </a:t>
            </a:r>
            <a:r>
              <a:rPr lang="en-US" dirty="0" smtClean="0"/>
              <a:t>so</a:t>
            </a:r>
            <a:r>
              <a:rPr lang="en-US" dirty="0"/>
              <a:t> you </a:t>
            </a:r>
            <a:r>
              <a:rPr lang="en-US" dirty="0" smtClean="0"/>
              <a:t>can</a:t>
            </a:r>
            <a:r>
              <a:rPr lang="en-US" dirty="0"/>
              <a:t> </a:t>
            </a:r>
            <a:r>
              <a:rPr lang="en-US" dirty="0" smtClean="0"/>
              <a:t>locate</a:t>
            </a:r>
            <a:r>
              <a:rPr lang="en-US" dirty="0"/>
              <a:t> </a:t>
            </a:r>
            <a:r>
              <a:rPr lang="en-US" dirty="0" smtClean="0"/>
              <a:t>it</a:t>
            </a:r>
            <a:r>
              <a:rPr lang="en-US" dirty="0"/>
              <a:t> </a:t>
            </a:r>
            <a:r>
              <a:rPr lang="en-US" dirty="0" smtClean="0"/>
              <a:t>later</a:t>
            </a:r>
            <a:r>
              <a:rPr lang="en-US" dirty="0"/>
              <a:t> </a:t>
            </a:r>
            <a:r>
              <a:rPr lang="en-US" dirty="0" smtClean="0"/>
              <a:t>on</a:t>
            </a:r>
            <a:r>
              <a:rPr lang="en-US" dirty="0"/>
              <a:t> </a:t>
            </a:r>
            <a:r>
              <a:rPr lang="en-US" dirty="0" smtClean="0"/>
              <a:t>if</a:t>
            </a:r>
            <a:r>
              <a:rPr lang="en-US" dirty="0"/>
              <a:t> necessary.   </a:t>
            </a:r>
          </a:p>
        </p:txBody>
      </p:sp>
      <p:sp>
        <p:nvSpPr>
          <p:cNvPr id="4" name="Slide Number Placeholder 3"/>
          <p:cNvSpPr>
            <a:spLocks noGrp="1"/>
          </p:cNvSpPr>
          <p:nvPr>
            <p:ph type="sldNum" sz="quarter" idx="10"/>
          </p:nvPr>
        </p:nvSpPr>
        <p:spPr/>
        <p:txBody>
          <a:bodyPr/>
          <a:lstStyle/>
          <a:p>
            <a:fld id="{0AF22D19-DD1B-F444-9F37-340FDD24D2B8}" type="slidenum">
              <a:rPr lang="en-US" smtClean="0"/>
              <a:t>7</a:t>
            </a:fld>
            <a:endParaRPr lang="en-US"/>
          </a:p>
        </p:txBody>
      </p:sp>
    </p:spTree>
    <p:extLst>
      <p:ext uri="{BB962C8B-B14F-4D97-AF65-F5344CB8AC3E}">
        <p14:creationId xmlns:p14="http://schemas.microsoft.com/office/powerpoint/2010/main" val="680749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Applicants will need some basic profile information – like name, date of birth, address and phone number.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Students should use their legal name as it appears on official school documents and standardized test scores. This will allow colleges to match documents with the correct </a:t>
            </a:r>
          </a:p>
          <a:p>
            <a:r>
              <a:rPr lang="en-US" sz="1200" kern="1200" dirty="0" smtClean="0">
                <a:solidFill>
                  <a:schemeClr val="tx1"/>
                </a:solidFill>
                <a:effectLst/>
                <a:latin typeface="+mn-lt"/>
                <a:ea typeface="+mn-ea"/>
                <a:cs typeface="+mn-cs"/>
              </a:rPr>
              <a:t>applicant.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Applicants should use the mailing address where they would like all college related materials to be sent.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By checking the box indicating that you give permission to colleges and universities that you have added to your My Colleges list, you are allowing colleges to communication </a:t>
            </a:r>
          </a:p>
          <a:p>
            <a:r>
              <a:rPr lang="en-US" sz="1200" kern="1200" dirty="0" smtClean="0">
                <a:solidFill>
                  <a:schemeClr val="tx1"/>
                </a:solidFill>
                <a:effectLst/>
                <a:latin typeface="+mn-lt"/>
                <a:ea typeface="+mn-ea"/>
                <a:cs typeface="+mn-cs"/>
              </a:rPr>
              <a:t>with you prior to submission of your application. This communication might include deadline reminders, scholarship opportunities or other information that will help you in the</a:t>
            </a:r>
          </a:p>
          <a:p>
            <a:r>
              <a:rPr lang="en-US" sz="1200" kern="1200" dirty="0" smtClean="0">
                <a:solidFill>
                  <a:schemeClr val="tx1"/>
                </a:solidFill>
                <a:effectLst/>
                <a:latin typeface="+mn-lt"/>
                <a:ea typeface="+mn-ea"/>
                <a:cs typeface="+mn-cs"/>
              </a:rPr>
              <a:t>college admissions process.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F22D19-DD1B-F444-9F37-340FDD24D2B8}" type="slidenum">
              <a:rPr lang="en-US" smtClean="0"/>
              <a:t>8</a:t>
            </a:fld>
            <a:endParaRPr lang="en-US"/>
          </a:p>
        </p:txBody>
      </p:sp>
    </p:spTree>
    <p:extLst>
      <p:ext uri="{BB962C8B-B14F-4D97-AF65-F5344CB8AC3E}">
        <p14:creationId xmlns:p14="http://schemas.microsoft.com/office/powerpoint/2010/main" val="3674369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Common Application is</a:t>
            </a:r>
            <a:r>
              <a:rPr lang="en-US" baseline="0" dirty="0"/>
              <a:t> organized into four tabs:</a:t>
            </a:r>
          </a:p>
          <a:p>
            <a:endParaRPr lang="en-US" baseline="0" dirty="0"/>
          </a:p>
          <a:p>
            <a:r>
              <a:rPr lang="en-US" baseline="0" dirty="0"/>
              <a:t>Dashboard, My Colleges, Common App, College Search</a:t>
            </a:r>
            <a:endParaRPr lang="en-US" dirty="0"/>
          </a:p>
        </p:txBody>
      </p:sp>
      <p:sp>
        <p:nvSpPr>
          <p:cNvPr id="4" name="Slide Number Placeholder 3"/>
          <p:cNvSpPr>
            <a:spLocks noGrp="1"/>
          </p:cNvSpPr>
          <p:nvPr>
            <p:ph type="sldNum" sz="quarter" idx="10"/>
          </p:nvPr>
        </p:nvSpPr>
        <p:spPr/>
        <p:txBody>
          <a:bodyPr/>
          <a:lstStyle/>
          <a:p>
            <a:fld id="{0AF22D19-DD1B-F444-9F37-340FDD24D2B8}" type="slidenum">
              <a:rPr lang="en-US" smtClean="0"/>
              <a:t>9</a:t>
            </a:fld>
            <a:endParaRPr lang="en-US"/>
          </a:p>
        </p:txBody>
      </p:sp>
    </p:spTree>
    <p:extLst>
      <p:ext uri="{BB962C8B-B14F-4D97-AF65-F5344CB8AC3E}">
        <p14:creationId xmlns:p14="http://schemas.microsoft.com/office/powerpoint/2010/main" val="3723865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Welcome to your account!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is the welcome screen that applicants see when they first sign in to their Common App and will appear until a college or colleges are added to your My Colleges list.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Common App ID (CAID) is the unique identifier that allows colleges to match your application with supporting documents. Write down this number with your important  </a:t>
            </a:r>
          </a:p>
          <a:p>
            <a:r>
              <a:rPr lang="en-US" sz="1200" kern="1200" dirty="0" smtClean="0">
                <a:solidFill>
                  <a:schemeClr val="tx1"/>
                </a:solidFill>
                <a:effectLst/>
                <a:latin typeface="+mn-lt"/>
                <a:ea typeface="+mn-ea"/>
                <a:cs typeface="+mn-cs"/>
              </a:rPr>
              <a:t>college application information – it will be useful if you need to contact </a:t>
            </a:r>
            <a:r>
              <a:rPr lang="en-US" sz="1200" kern="1200" dirty="0" err="1" smtClean="0">
                <a:solidFill>
                  <a:schemeClr val="tx1"/>
                </a:solidFill>
                <a:effectLst/>
                <a:latin typeface="+mn-lt"/>
                <a:ea typeface="+mn-ea"/>
                <a:cs typeface="+mn-cs"/>
              </a:rPr>
              <a:t>appsupport.commonapp.org</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Click on the gear icon to update or change your email address, password, or communication preferences.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On the right side of the screen, you will see the Instructions and Help Center link. This link appears in the same place on every page of your application. Help is available where you need it, when you need it. 24/7/365.</a:t>
            </a:r>
          </a:p>
        </p:txBody>
      </p:sp>
      <p:sp>
        <p:nvSpPr>
          <p:cNvPr id="4" name="Slide Number Placeholder 3"/>
          <p:cNvSpPr>
            <a:spLocks noGrp="1"/>
          </p:cNvSpPr>
          <p:nvPr>
            <p:ph type="sldNum" sz="quarter" idx="10"/>
          </p:nvPr>
        </p:nvSpPr>
        <p:spPr/>
        <p:txBody>
          <a:bodyPr/>
          <a:lstStyle/>
          <a:p>
            <a:fld id="{0AF22D19-DD1B-F444-9F37-340FDD24D2B8}" type="slidenum">
              <a:rPr lang="en-US" smtClean="0"/>
              <a:t>10</a:t>
            </a:fld>
            <a:endParaRPr lang="en-US"/>
          </a:p>
        </p:txBody>
      </p:sp>
    </p:spTree>
    <p:extLst>
      <p:ext uri="{BB962C8B-B14F-4D97-AF65-F5344CB8AC3E}">
        <p14:creationId xmlns:p14="http://schemas.microsoft.com/office/powerpoint/2010/main" val="1914819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D67002C-A41E-F942-B566-829CA8A3048A}" type="datetime1">
              <a:rPr lang="en-US" smtClean="0"/>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0F345F-312A-BD4D-AAF3-E6C3158CAC6E}" type="slidenum">
              <a:rPr lang="en-US" smtClean="0"/>
              <a:t>‹#›</a:t>
            </a:fld>
            <a:endParaRPr lang="en-US"/>
          </a:p>
        </p:txBody>
      </p:sp>
    </p:spTree>
    <p:extLst>
      <p:ext uri="{BB962C8B-B14F-4D97-AF65-F5344CB8AC3E}">
        <p14:creationId xmlns:p14="http://schemas.microsoft.com/office/powerpoint/2010/main" val="1893929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60C9DD-3582-7F4F-B7C9-7913F65121F1}" type="datetime1">
              <a:rPr lang="en-US" smtClean="0"/>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0F345F-312A-BD4D-AAF3-E6C3158CAC6E}" type="slidenum">
              <a:rPr lang="en-US" smtClean="0"/>
              <a:t>‹#›</a:t>
            </a:fld>
            <a:endParaRPr lang="en-US"/>
          </a:p>
        </p:txBody>
      </p:sp>
    </p:spTree>
    <p:extLst>
      <p:ext uri="{BB962C8B-B14F-4D97-AF65-F5344CB8AC3E}">
        <p14:creationId xmlns:p14="http://schemas.microsoft.com/office/powerpoint/2010/main" val="1470841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49FE67-F112-5D45-9AAC-45AE859CA2D8}" type="datetime1">
              <a:rPr lang="en-US" smtClean="0"/>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0F345F-312A-BD4D-AAF3-E6C3158CAC6E}" type="slidenum">
              <a:rPr lang="en-US" smtClean="0"/>
              <a:t>‹#›</a:t>
            </a:fld>
            <a:endParaRPr lang="en-US"/>
          </a:p>
        </p:txBody>
      </p:sp>
    </p:spTree>
    <p:extLst>
      <p:ext uri="{BB962C8B-B14F-4D97-AF65-F5344CB8AC3E}">
        <p14:creationId xmlns:p14="http://schemas.microsoft.com/office/powerpoint/2010/main" val="756208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AC1971-EFDF-B240-B1FE-B81477636BCB}" type="datetime1">
              <a:rPr lang="en-US" smtClean="0"/>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0F345F-312A-BD4D-AAF3-E6C3158CAC6E}" type="slidenum">
              <a:rPr lang="en-US" smtClean="0"/>
              <a:t>‹#›</a:t>
            </a:fld>
            <a:endParaRPr lang="en-US"/>
          </a:p>
        </p:txBody>
      </p:sp>
    </p:spTree>
    <p:extLst>
      <p:ext uri="{BB962C8B-B14F-4D97-AF65-F5344CB8AC3E}">
        <p14:creationId xmlns:p14="http://schemas.microsoft.com/office/powerpoint/2010/main" val="1221668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5D3826-6722-854B-A5C7-3448EF374534}" type="datetime1">
              <a:rPr lang="en-US" smtClean="0"/>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0F345F-312A-BD4D-AAF3-E6C3158CAC6E}" type="slidenum">
              <a:rPr lang="en-US" smtClean="0"/>
              <a:t>‹#›</a:t>
            </a:fld>
            <a:endParaRPr lang="en-US"/>
          </a:p>
        </p:txBody>
      </p:sp>
    </p:spTree>
    <p:extLst>
      <p:ext uri="{BB962C8B-B14F-4D97-AF65-F5344CB8AC3E}">
        <p14:creationId xmlns:p14="http://schemas.microsoft.com/office/powerpoint/2010/main" val="275661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F9C29E-EC01-E545-9271-86E1E7FD4F1E}" type="datetime1">
              <a:rPr lang="en-US" smtClean="0"/>
              <a:t>9/22/2020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0F345F-312A-BD4D-AAF3-E6C3158CAC6E}" type="slidenum">
              <a:rPr lang="en-US" smtClean="0"/>
              <a:t>‹#›</a:t>
            </a:fld>
            <a:endParaRPr lang="en-US"/>
          </a:p>
        </p:txBody>
      </p:sp>
    </p:spTree>
    <p:extLst>
      <p:ext uri="{BB962C8B-B14F-4D97-AF65-F5344CB8AC3E}">
        <p14:creationId xmlns:p14="http://schemas.microsoft.com/office/powerpoint/2010/main" val="919965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846F92-12E6-D745-BD5E-053AA74D2DA7}" type="datetime1">
              <a:rPr lang="en-US" smtClean="0"/>
              <a:t>9/22/2020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0F345F-312A-BD4D-AAF3-E6C3158CAC6E}" type="slidenum">
              <a:rPr lang="en-US" smtClean="0"/>
              <a:t>‹#›</a:t>
            </a:fld>
            <a:endParaRPr lang="en-US"/>
          </a:p>
        </p:txBody>
      </p:sp>
    </p:spTree>
    <p:extLst>
      <p:ext uri="{BB962C8B-B14F-4D97-AF65-F5344CB8AC3E}">
        <p14:creationId xmlns:p14="http://schemas.microsoft.com/office/powerpoint/2010/main" val="2121266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B5F1B2-507D-4344-9EF1-2D0FB89EDC1A}" type="datetime1">
              <a:rPr lang="en-US" smtClean="0"/>
              <a:t>9/22/2020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0F345F-312A-BD4D-AAF3-E6C3158CAC6E}" type="slidenum">
              <a:rPr lang="en-US" smtClean="0"/>
              <a:t>‹#›</a:t>
            </a:fld>
            <a:endParaRPr lang="en-US"/>
          </a:p>
        </p:txBody>
      </p:sp>
    </p:spTree>
    <p:extLst>
      <p:ext uri="{BB962C8B-B14F-4D97-AF65-F5344CB8AC3E}">
        <p14:creationId xmlns:p14="http://schemas.microsoft.com/office/powerpoint/2010/main" val="1742175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0A4D2F-FFDD-2749-92F8-570C612A6ACD}" type="datetime1">
              <a:rPr lang="en-US" smtClean="0"/>
              <a:t>9/22/2020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0F345F-312A-BD4D-AAF3-E6C3158CAC6E}" type="slidenum">
              <a:rPr lang="en-US" smtClean="0"/>
              <a:t>‹#›</a:t>
            </a:fld>
            <a:endParaRPr lang="en-US"/>
          </a:p>
        </p:txBody>
      </p:sp>
    </p:spTree>
    <p:extLst>
      <p:ext uri="{BB962C8B-B14F-4D97-AF65-F5344CB8AC3E}">
        <p14:creationId xmlns:p14="http://schemas.microsoft.com/office/powerpoint/2010/main" val="1959602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E36AD4B-C3BE-A440-96C2-588784C0950F}" type="datetime1">
              <a:rPr lang="en-US" smtClean="0"/>
              <a:t>9/22/2020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0F345F-312A-BD4D-AAF3-E6C3158CAC6E}" type="slidenum">
              <a:rPr lang="en-US" smtClean="0"/>
              <a:t>‹#›</a:t>
            </a:fld>
            <a:endParaRPr lang="en-US"/>
          </a:p>
        </p:txBody>
      </p:sp>
    </p:spTree>
    <p:extLst>
      <p:ext uri="{BB962C8B-B14F-4D97-AF65-F5344CB8AC3E}">
        <p14:creationId xmlns:p14="http://schemas.microsoft.com/office/powerpoint/2010/main" val="1225654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D17C4D-8A6D-D14D-96A9-B55526E032A1}" type="datetime1">
              <a:rPr lang="en-US" smtClean="0"/>
              <a:t>9/22/2020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0F345F-312A-BD4D-AAF3-E6C3158CAC6E}" type="slidenum">
              <a:rPr lang="en-US" smtClean="0"/>
              <a:t>‹#›</a:t>
            </a:fld>
            <a:endParaRPr lang="en-US"/>
          </a:p>
        </p:txBody>
      </p:sp>
    </p:spTree>
    <p:extLst>
      <p:ext uri="{BB962C8B-B14F-4D97-AF65-F5344CB8AC3E}">
        <p14:creationId xmlns:p14="http://schemas.microsoft.com/office/powerpoint/2010/main" val="905232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AA474-1C4D-6B4B-83C8-14134A11C23C}" type="datetime1">
              <a:rPr lang="en-US" smtClean="0"/>
              <a:t>9/22/2020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0F345F-312A-BD4D-AAF3-E6C3158CAC6E}" type="slidenum">
              <a:rPr lang="en-US" smtClean="0"/>
              <a:t>‹#›</a:t>
            </a:fld>
            <a:endParaRPr lang="en-US"/>
          </a:p>
        </p:txBody>
      </p:sp>
    </p:spTree>
    <p:extLst>
      <p:ext uri="{BB962C8B-B14F-4D97-AF65-F5344CB8AC3E}">
        <p14:creationId xmlns:p14="http://schemas.microsoft.com/office/powerpoint/2010/main" val="1759165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13.jpeg"/><Relationship Id="rId7" Type="http://schemas.openxmlformats.org/officeDocument/2006/relationships/hyperlink" Target="https://www.youtube.com/watch?v=9P72TonqJ5k"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drive.google.com/open?id=0B87dxdHac6jjendESUtxQkRRT1E" TargetMode="External"/><Relationship Id="rId5" Type="http://schemas.openxmlformats.org/officeDocument/2006/relationships/hyperlink" Target="https://drive.google.com/file/d/0B87dxdHac6jjcWZZZUk5bDlxdjQ/view?usp=sharing" TargetMode="External"/><Relationship Id="rId10" Type="http://schemas.openxmlformats.org/officeDocument/2006/relationships/image" Target="../media/image16.emf"/><Relationship Id="rId4" Type="http://schemas.microsoft.com/office/2007/relationships/hdphoto" Target="../media/hdphoto1.wdp"/><Relationship Id="rId9" Type="http://schemas.openxmlformats.org/officeDocument/2006/relationships/image" Target="../media/image1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commonapp.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alphaModFix amt="35000"/>
            <a:extLst>
              <a:ext uri="{28A0092B-C50C-407E-A947-70E740481C1C}">
                <a14:useLocalDpi xmlns:a14="http://schemas.microsoft.com/office/drawing/2010/main" val="0"/>
              </a:ext>
            </a:extLst>
          </a:blip>
          <a:srcRect l="49815" r="2751" b="6959"/>
          <a:stretch/>
        </p:blipFill>
        <p:spPr>
          <a:xfrm flipH="1">
            <a:off x="0" y="-19050"/>
            <a:ext cx="12192000" cy="6877050"/>
          </a:xfrm>
          <a:prstGeom prst="rect">
            <a:avLst/>
          </a:prstGeom>
        </p:spPr>
      </p:pic>
      <p:sp>
        <p:nvSpPr>
          <p:cNvPr id="2" name="Title 1"/>
          <p:cNvSpPr>
            <a:spLocks noGrp="1"/>
          </p:cNvSpPr>
          <p:nvPr>
            <p:ph type="ctrTitle"/>
          </p:nvPr>
        </p:nvSpPr>
        <p:spPr>
          <a:xfrm>
            <a:off x="5292436" y="1932179"/>
            <a:ext cx="6456218" cy="2387600"/>
          </a:xfrm>
          <a:ln>
            <a:noFill/>
          </a:ln>
        </p:spPr>
        <p:txBody>
          <a:bodyPr>
            <a:noAutofit/>
          </a:bodyPr>
          <a:lstStyle/>
          <a:p>
            <a:pPr algn="r"/>
            <a:r>
              <a:rPr lang="en-US" sz="8500" b="1" dirty="0">
                <a:solidFill>
                  <a:srgbClr val="96C23D"/>
                </a:solidFill>
                <a:latin typeface="TeXGyreAdventor" charset="0"/>
                <a:ea typeface="TeXGyreAdventor" charset="0"/>
                <a:cs typeface="TeXGyreAdventor" charset="0"/>
              </a:rPr>
              <a:t>COMMON APP READY</a:t>
            </a:r>
          </a:p>
        </p:txBody>
      </p:sp>
      <p:sp>
        <p:nvSpPr>
          <p:cNvPr id="3" name="Subtitle 2"/>
          <p:cNvSpPr>
            <a:spLocks noGrp="1"/>
          </p:cNvSpPr>
          <p:nvPr>
            <p:ph type="subTitle" idx="1"/>
          </p:nvPr>
        </p:nvSpPr>
        <p:spPr>
          <a:xfrm>
            <a:off x="2400300" y="4685698"/>
            <a:ext cx="9140536" cy="1655762"/>
          </a:xfrm>
        </p:spPr>
        <p:txBody>
          <a:bodyPr>
            <a:normAutofit/>
          </a:bodyPr>
          <a:lstStyle/>
          <a:p>
            <a:pPr algn="r"/>
            <a:r>
              <a:rPr lang="en-US" sz="4500" dirty="0">
                <a:solidFill>
                  <a:schemeClr val="bg1"/>
                </a:solidFill>
                <a:latin typeface="TeXGyreAdventor" charset="0"/>
                <a:ea typeface="TeXGyreAdventor" charset="0"/>
                <a:cs typeface="TeXGyreAdventor" charset="0"/>
              </a:rPr>
              <a:t>Getting Started</a:t>
            </a:r>
          </a:p>
        </p:txBody>
      </p:sp>
      <p:sp>
        <p:nvSpPr>
          <p:cNvPr id="6" name="Subtitle 2"/>
          <p:cNvSpPr txBox="1">
            <a:spLocks/>
          </p:cNvSpPr>
          <p:nvPr/>
        </p:nvSpPr>
        <p:spPr>
          <a:xfrm>
            <a:off x="5567796" y="6485392"/>
            <a:ext cx="6452754" cy="3937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2000" baseline="30000" dirty="0">
                <a:solidFill>
                  <a:schemeClr val="bg1"/>
                </a:solidFill>
                <a:latin typeface="TeXGyreAdventor" charset="0"/>
                <a:ea typeface="TeXGyreAdventor" charset="0"/>
                <a:cs typeface="TeXGyreAdventor" charset="0"/>
              </a:rPr>
              <a:t> © 2016 The Common Application  •  </a:t>
            </a:r>
            <a:r>
              <a:rPr lang="en-US" sz="2000" baseline="30000" dirty="0" err="1">
                <a:solidFill>
                  <a:schemeClr val="bg1"/>
                </a:solidFill>
                <a:latin typeface="TeXGyreAdventor" charset="0"/>
                <a:ea typeface="TeXGyreAdventor" charset="0"/>
                <a:cs typeface="TeXGyreAdventor" charset="0"/>
              </a:rPr>
              <a:t>commonapp.org</a:t>
            </a:r>
            <a:endParaRPr lang="en-US" sz="2000" baseline="30000" dirty="0">
              <a:solidFill>
                <a:schemeClr val="bg1"/>
              </a:solidFill>
              <a:latin typeface="TeXGyreAdventor" charset="0"/>
              <a:ea typeface="TeXGyreAdventor" charset="0"/>
              <a:cs typeface="TeXGyreAdventor" charset="0"/>
            </a:endParaRPr>
          </a:p>
        </p:txBody>
      </p:sp>
      <p:cxnSp>
        <p:nvCxnSpPr>
          <p:cNvPr id="8" name="Straight Connector 7"/>
          <p:cNvCxnSpPr/>
          <p:nvPr/>
        </p:nvCxnSpPr>
        <p:spPr>
          <a:xfrm>
            <a:off x="4419600" y="4319779"/>
            <a:ext cx="7329054" cy="0"/>
          </a:xfrm>
          <a:prstGeom prst="line">
            <a:avLst/>
          </a:prstGeom>
          <a:ln w="76200">
            <a:solidFill>
              <a:srgbClr val="F1626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99" y="457200"/>
            <a:ext cx="4383944" cy="1005840"/>
          </a:xfrm>
          <a:prstGeom prst="rect">
            <a:avLst/>
          </a:prstGeom>
        </p:spPr>
      </p:pic>
    </p:spTree>
    <p:extLst>
      <p:ext uri="{BB962C8B-B14F-4D97-AF65-F5344CB8AC3E}">
        <p14:creationId xmlns:p14="http://schemas.microsoft.com/office/powerpoint/2010/main" val="1276507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chemeClr val="bg1"/>
                </a:solidFill>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fld id="{0D0F345F-312A-BD4D-AAF3-E6C3158CAC6E}" type="slidenum">
              <a:rPr lang="en-US" smtClean="0"/>
              <a:t>10</a:t>
            </a:fld>
            <a:endParaRPr lang="en-US"/>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19278"/>
          <a:stretch/>
        </p:blipFill>
        <p:spPr>
          <a:xfrm>
            <a:off x="0" y="0"/>
            <a:ext cx="12206950" cy="6858000"/>
          </a:xfrm>
          <a:prstGeom prst="rect">
            <a:avLst/>
          </a:prstGeom>
        </p:spPr>
      </p:pic>
      <p:sp>
        <p:nvSpPr>
          <p:cNvPr id="11" name="Rectangle 10"/>
          <p:cNvSpPr/>
          <p:nvPr/>
        </p:nvSpPr>
        <p:spPr>
          <a:xfrm>
            <a:off x="6471134" y="171126"/>
            <a:ext cx="5345728" cy="883951"/>
          </a:xfrm>
          <a:prstGeom prst="rect">
            <a:avLst/>
          </a:prstGeom>
          <a:noFill/>
          <a:ln w="57150">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8795410" y="613101"/>
            <a:ext cx="1418066" cy="1"/>
          </a:xfrm>
          <a:prstGeom prst="straightConnector1">
            <a:avLst/>
          </a:prstGeom>
          <a:ln w="76200">
            <a:solidFill>
              <a:srgbClr val="96C23D"/>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8511537" y="720752"/>
            <a:ext cx="1372498" cy="12466"/>
          </a:xfrm>
          <a:prstGeom prst="straightConnector1">
            <a:avLst/>
          </a:prstGeom>
          <a:ln w="76200">
            <a:solidFill>
              <a:srgbClr val="96C23D"/>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9123678" y="2379787"/>
            <a:ext cx="2672864" cy="4341688"/>
          </a:xfrm>
          <a:prstGeom prst="rect">
            <a:avLst/>
          </a:prstGeom>
          <a:noFill/>
          <a:ln w="57150">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459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2"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6261"/>
        </a:solidFill>
        <a:effectLst/>
      </p:bgPr>
    </p:bg>
    <p:spTree>
      <p:nvGrpSpPr>
        <p:cNvPr id="1" name=""/>
        <p:cNvGrpSpPr/>
        <p:nvPr/>
      </p:nvGrpSpPr>
      <p:grpSpPr>
        <a:xfrm>
          <a:off x="0" y="0"/>
          <a:ext cx="0" cy="0"/>
          <a:chOff x="0" y="0"/>
          <a:chExt cx="0" cy="0"/>
        </a:xfrm>
      </p:grpSpPr>
      <p:sp>
        <p:nvSpPr>
          <p:cNvPr id="8"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rgbClr val="373935"/>
                </a:solidFill>
                <a:latin typeface="TeXGyreAdventor" charset="0"/>
                <a:ea typeface="TeXGyreAdventor" charset="0"/>
                <a:cs typeface="TeXGyreAdventor" charset="0"/>
              </a:rPr>
              <a:t>© 2016 The Common Application</a:t>
            </a:r>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b="19278"/>
          <a:stretch/>
        </p:blipFill>
        <p:spPr>
          <a:xfrm>
            <a:off x="0" y="0"/>
            <a:ext cx="12206950" cy="6858000"/>
          </a:xfrm>
          <a:prstGeom prst="rect">
            <a:avLst/>
          </a:prstGeom>
        </p:spPr>
      </p:pic>
      <p:sp>
        <p:nvSpPr>
          <p:cNvPr id="2" name="Slide Number Placeholder 1"/>
          <p:cNvSpPr>
            <a:spLocks noGrp="1"/>
          </p:cNvSpPr>
          <p:nvPr>
            <p:ph type="sldNum" sz="quarter" idx="12"/>
          </p:nvPr>
        </p:nvSpPr>
        <p:spPr/>
        <p:txBody>
          <a:bodyPr/>
          <a:lstStyle/>
          <a:p>
            <a:fld id="{0D0F345F-312A-BD4D-AAF3-E6C3158CAC6E}" type="slidenum">
              <a:rPr lang="en-US" smtClean="0"/>
              <a:t>11</a:t>
            </a:fld>
            <a:endParaRPr lang="en-US"/>
          </a:p>
        </p:txBody>
      </p:sp>
      <p:sp>
        <p:nvSpPr>
          <p:cNvPr id="11" name="Rectangle 10"/>
          <p:cNvSpPr/>
          <p:nvPr/>
        </p:nvSpPr>
        <p:spPr>
          <a:xfrm>
            <a:off x="400930" y="1589361"/>
            <a:ext cx="1745673" cy="931025"/>
          </a:xfrm>
          <a:prstGeom prst="rect">
            <a:avLst/>
          </a:prstGeom>
          <a:noFill/>
          <a:ln w="57150">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796379" y="1590505"/>
            <a:ext cx="1745673" cy="931025"/>
          </a:xfrm>
          <a:prstGeom prst="rect">
            <a:avLst/>
          </a:prstGeom>
          <a:noFill/>
          <a:ln w="57150">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191828" y="1589360"/>
            <a:ext cx="1745673" cy="931025"/>
          </a:xfrm>
          <a:prstGeom prst="rect">
            <a:avLst/>
          </a:prstGeom>
          <a:noFill/>
          <a:ln w="57150">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50514" y="1588215"/>
            <a:ext cx="1745673" cy="931025"/>
          </a:xfrm>
          <a:prstGeom prst="rect">
            <a:avLst/>
          </a:prstGeom>
          <a:noFill/>
          <a:ln w="57150">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8458201" y="4827299"/>
            <a:ext cx="3748750" cy="1399309"/>
            <a:chOff x="8458201" y="4827299"/>
            <a:chExt cx="3748750" cy="1399309"/>
          </a:xfrm>
        </p:grpSpPr>
        <p:sp>
          <p:nvSpPr>
            <p:cNvPr id="22" name="Rectangle 21"/>
            <p:cNvSpPr/>
            <p:nvPr/>
          </p:nvSpPr>
          <p:spPr>
            <a:xfrm>
              <a:off x="8458201" y="4827299"/>
              <a:ext cx="3748750" cy="1399309"/>
            </a:xfrm>
            <a:prstGeom prst="rect">
              <a:avLst/>
            </a:prstGeom>
            <a:solidFill>
              <a:srgbClr val="96C23D"/>
            </a:solidFill>
            <a:ln>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p:cNvSpPr txBox="1">
              <a:spLocks/>
            </p:cNvSpPr>
            <p:nvPr/>
          </p:nvSpPr>
          <p:spPr>
            <a:xfrm>
              <a:off x="8903038" y="5076174"/>
              <a:ext cx="2859076" cy="90155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Tx/>
                <a:buNone/>
              </a:pPr>
              <a:r>
                <a:rPr lang="en-US" sz="1800" dirty="0">
                  <a:solidFill>
                    <a:schemeClr val="bg1"/>
                  </a:solidFill>
                  <a:latin typeface="TeXGyreAdventor" charset="0"/>
                  <a:ea typeface="TeXGyreAdventor" charset="0"/>
                  <a:cs typeface="TeXGyreAdventor" charset="0"/>
                </a:rPr>
                <a:t>Check out our Common App Tour video for more info!</a:t>
              </a:r>
            </a:p>
          </p:txBody>
        </p:sp>
      </p:grpSp>
      <p:grpSp>
        <p:nvGrpSpPr>
          <p:cNvPr id="6" name="Group 5"/>
          <p:cNvGrpSpPr/>
          <p:nvPr/>
        </p:nvGrpSpPr>
        <p:grpSpPr>
          <a:xfrm>
            <a:off x="0" y="3471607"/>
            <a:ext cx="3748750" cy="1811593"/>
            <a:chOff x="0" y="3471607"/>
            <a:chExt cx="3748750" cy="1811593"/>
          </a:xfrm>
        </p:grpSpPr>
        <p:sp>
          <p:nvSpPr>
            <p:cNvPr id="15" name="Rectangle 14"/>
            <p:cNvSpPr/>
            <p:nvPr/>
          </p:nvSpPr>
          <p:spPr>
            <a:xfrm>
              <a:off x="0" y="3471607"/>
              <a:ext cx="3748750" cy="1811593"/>
            </a:xfrm>
            <a:prstGeom prst="rect">
              <a:avLst/>
            </a:prstGeom>
            <a:solidFill>
              <a:srgbClr val="96C23D"/>
            </a:solidFill>
            <a:ln>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p:cNvSpPr txBox="1">
              <a:spLocks/>
            </p:cNvSpPr>
            <p:nvPr/>
          </p:nvSpPr>
          <p:spPr>
            <a:xfrm>
              <a:off x="325767" y="3757024"/>
              <a:ext cx="3097215" cy="135569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Tx/>
                <a:buNone/>
              </a:pPr>
              <a:r>
                <a:rPr lang="en-US" sz="1800" dirty="0">
                  <a:solidFill>
                    <a:schemeClr val="bg1"/>
                  </a:solidFill>
                  <a:latin typeface="TeXGyreAdventor" charset="0"/>
                  <a:ea typeface="TeXGyreAdventor" charset="0"/>
                  <a:cs typeface="TeXGyreAdventor" charset="0"/>
                </a:rPr>
                <a:t>The Dashboard is your home base where you can keep an eye on your requirements and upcoming deadlines.</a:t>
              </a:r>
            </a:p>
          </p:txBody>
        </p:sp>
      </p:grpSp>
      <p:grpSp>
        <p:nvGrpSpPr>
          <p:cNvPr id="4" name="Group 3"/>
          <p:cNvGrpSpPr/>
          <p:nvPr/>
        </p:nvGrpSpPr>
        <p:grpSpPr>
          <a:xfrm>
            <a:off x="100676" y="3470462"/>
            <a:ext cx="3748750" cy="1811593"/>
            <a:chOff x="4521812" y="3131154"/>
            <a:chExt cx="3748750" cy="1811593"/>
          </a:xfrm>
        </p:grpSpPr>
        <p:sp>
          <p:nvSpPr>
            <p:cNvPr id="17" name="Rectangle 16"/>
            <p:cNvSpPr/>
            <p:nvPr/>
          </p:nvSpPr>
          <p:spPr>
            <a:xfrm>
              <a:off x="4521812" y="3131154"/>
              <a:ext cx="3748750" cy="1811593"/>
            </a:xfrm>
            <a:prstGeom prst="rect">
              <a:avLst/>
            </a:prstGeom>
            <a:solidFill>
              <a:srgbClr val="96C23D"/>
            </a:solidFill>
            <a:ln>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2"/>
            <p:cNvSpPr txBox="1">
              <a:spLocks/>
            </p:cNvSpPr>
            <p:nvPr/>
          </p:nvSpPr>
          <p:spPr>
            <a:xfrm>
              <a:off x="4966649" y="3380029"/>
              <a:ext cx="2859076" cy="135569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Tx/>
                <a:buNone/>
              </a:pPr>
              <a:r>
                <a:rPr lang="en-US" sz="1800" dirty="0">
                  <a:solidFill>
                    <a:schemeClr val="bg1"/>
                  </a:solidFill>
                  <a:latin typeface="TeXGyreAdventor" charset="0"/>
                  <a:ea typeface="TeXGyreAdventor" charset="0"/>
                  <a:cs typeface="TeXGyreAdventor" charset="0"/>
                </a:rPr>
                <a:t>In the My Colleges tab you will complete the college-specific questions for each college in your list.</a:t>
              </a:r>
            </a:p>
          </p:txBody>
        </p:sp>
      </p:grpSp>
      <p:grpSp>
        <p:nvGrpSpPr>
          <p:cNvPr id="5" name="Group 4"/>
          <p:cNvGrpSpPr/>
          <p:nvPr/>
        </p:nvGrpSpPr>
        <p:grpSpPr>
          <a:xfrm>
            <a:off x="53776" y="3470462"/>
            <a:ext cx="3748750" cy="1811593"/>
            <a:chOff x="3856301" y="5320811"/>
            <a:chExt cx="3748750" cy="1811593"/>
          </a:xfrm>
        </p:grpSpPr>
        <p:sp>
          <p:nvSpPr>
            <p:cNvPr id="26" name="Rectangle 25"/>
            <p:cNvSpPr/>
            <p:nvPr/>
          </p:nvSpPr>
          <p:spPr>
            <a:xfrm>
              <a:off x="3856301" y="5320811"/>
              <a:ext cx="3748750" cy="1811593"/>
            </a:xfrm>
            <a:prstGeom prst="rect">
              <a:avLst/>
            </a:prstGeom>
            <a:solidFill>
              <a:srgbClr val="96C23D"/>
            </a:solidFill>
            <a:ln>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p:cNvSpPr txBox="1">
              <a:spLocks/>
            </p:cNvSpPr>
            <p:nvPr/>
          </p:nvSpPr>
          <p:spPr>
            <a:xfrm>
              <a:off x="4152093" y="5553516"/>
              <a:ext cx="3157166" cy="135569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Tx/>
                <a:buNone/>
              </a:pPr>
              <a:r>
                <a:rPr lang="en-US" sz="1800" dirty="0">
                  <a:solidFill>
                    <a:schemeClr val="bg1"/>
                  </a:solidFill>
                  <a:latin typeface="TeXGyreAdventor" charset="0"/>
                  <a:ea typeface="TeXGyreAdventor" charset="0"/>
                  <a:cs typeface="TeXGyreAdventor" charset="0"/>
                </a:rPr>
                <a:t>The Common App tab is where you will complete the six Common App sections. Watch these videos to learn more about them.</a:t>
              </a:r>
            </a:p>
          </p:txBody>
        </p:sp>
      </p:grpSp>
      <p:grpSp>
        <p:nvGrpSpPr>
          <p:cNvPr id="3" name="Group 2"/>
          <p:cNvGrpSpPr/>
          <p:nvPr/>
        </p:nvGrpSpPr>
        <p:grpSpPr>
          <a:xfrm>
            <a:off x="-1" y="3469317"/>
            <a:ext cx="3748750" cy="1811593"/>
            <a:chOff x="7453170" y="707647"/>
            <a:chExt cx="3748750" cy="1811593"/>
          </a:xfrm>
        </p:grpSpPr>
        <p:sp>
          <p:nvSpPr>
            <p:cNvPr id="28" name="Rectangle 27"/>
            <p:cNvSpPr/>
            <p:nvPr/>
          </p:nvSpPr>
          <p:spPr>
            <a:xfrm>
              <a:off x="7453170" y="707647"/>
              <a:ext cx="3748750" cy="1811593"/>
            </a:xfrm>
            <a:prstGeom prst="rect">
              <a:avLst/>
            </a:prstGeom>
            <a:solidFill>
              <a:srgbClr val="96C23D"/>
            </a:solidFill>
            <a:ln>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2"/>
            <p:cNvSpPr txBox="1">
              <a:spLocks/>
            </p:cNvSpPr>
            <p:nvPr/>
          </p:nvSpPr>
          <p:spPr>
            <a:xfrm>
              <a:off x="7898007" y="956522"/>
              <a:ext cx="2859076" cy="13556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Tx/>
                <a:buNone/>
              </a:pPr>
              <a:r>
                <a:rPr lang="en-US" sz="1800" dirty="0">
                  <a:solidFill>
                    <a:schemeClr val="bg1"/>
                  </a:solidFill>
                  <a:latin typeface="TeXGyreAdventor" charset="0"/>
                  <a:ea typeface="TeXGyreAdventor" charset="0"/>
                  <a:cs typeface="TeXGyreAdventor" charset="0"/>
                </a:rPr>
                <a:t>Search for and add colleges to your My Colleges list in the College Search tab.</a:t>
              </a:r>
            </a:p>
          </p:txBody>
        </p:sp>
      </p:grpSp>
    </p:spTree>
    <p:extLst>
      <p:ext uri="{BB962C8B-B14F-4D97-AF65-F5344CB8AC3E}">
        <p14:creationId xmlns:p14="http://schemas.microsoft.com/office/powerpoint/2010/main" val="19242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9"/>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0"/>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18" grpId="1" animBg="1"/>
      <p:bldP spid="19" grpId="0" animBg="1"/>
      <p:bldP spid="19" grpId="1" animBg="1"/>
      <p:bldP spid="20" grpId="0" animBg="1"/>
      <p:bldP spid="2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861" y="1314860"/>
            <a:ext cx="5978236" cy="3879826"/>
          </a:xfrm>
        </p:spPr>
        <p:txBody>
          <a:bodyPr>
            <a:noAutofit/>
          </a:bodyPr>
          <a:lstStyle/>
          <a:p>
            <a:r>
              <a:rPr lang="en-US" sz="6600" dirty="0">
                <a:solidFill>
                  <a:srgbClr val="373935"/>
                </a:solidFill>
                <a:latin typeface="TeXGyreAdventor" charset="0"/>
                <a:ea typeface="TeXGyreAdventor" charset="0"/>
                <a:cs typeface="TeXGyreAdventor" charset="0"/>
              </a:rPr>
              <a:t>SEARCHING FOR &amp;</a:t>
            </a:r>
            <a:br>
              <a:rPr lang="en-US" sz="6600" dirty="0">
                <a:solidFill>
                  <a:srgbClr val="373935"/>
                </a:solidFill>
                <a:latin typeface="TeXGyreAdventor" charset="0"/>
                <a:ea typeface="TeXGyreAdventor" charset="0"/>
                <a:cs typeface="TeXGyreAdventor" charset="0"/>
              </a:rPr>
            </a:br>
            <a:r>
              <a:rPr lang="en-US" sz="7200" b="1" dirty="0">
                <a:solidFill>
                  <a:srgbClr val="F16261"/>
                </a:solidFill>
                <a:latin typeface="TeXGyreAdventor" charset="0"/>
                <a:ea typeface="TeXGyreAdventor" charset="0"/>
                <a:cs typeface="TeXGyreAdventor" charset="0"/>
              </a:rPr>
              <a:t>ADDING</a:t>
            </a:r>
            <a:br>
              <a:rPr lang="en-US" sz="7200" b="1" dirty="0">
                <a:solidFill>
                  <a:srgbClr val="F16261"/>
                </a:solidFill>
                <a:latin typeface="TeXGyreAdventor" charset="0"/>
                <a:ea typeface="TeXGyreAdventor" charset="0"/>
                <a:cs typeface="TeXGyreAdventor" charset="0"/>
              </a:rPr>
            </a:br>
            <a:r>
              <a:rPr lang="en-US" sz="6600" dirty="0">
                <a:solidFill>
                  <a:srgbClr val="373935"/>
                </a:solidFill>
                <a:latin typeface="TeXGyreAdventor" charset="0"/>
                <a:ea typeface="TeXGyreAdventor" charset="0"/>
                <a:cs typeface="TeXGyreAdventor" charset="0"/>
              </a:rPr>
              <a:t>COLLEGES</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rgbClr val="373935"/>
                </a:solidFill>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fld id="{0D0F345F-312A-BD4D-AAF3-E6C3158CAC6E}" type="slidenum">
              <a:rPr lang="en-US" smtClean="0"/>
              <a:t>12</a:t>
            </a:fld>
            <a:endParaRPr lang="en-US"/>
          </a:p>
        </p:txBody>
      </p:sp>
      <p:sp>
        <p:nvSpPr>
          <p:cNvPr id="6" name="Rectangle 5"/>
          <p:cNvSpPr/>
          <p:nvPr/>
        </p:nvSpPr>
        <p:spPr>
          <a:xfrm>
            <a:off x="6471138" y="1993702"/>
            <a:ext cx="5720862" cy="2803967"/>
          </a:xfrm>
          <a:prstGeom prst="rect">
            <a:avLst/>
          </a:prstGeom>
          <a:solidFill>
            <a:srgbClr val="F16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a:spLocks noGrp="1"/>
          </p:cNvSpPr>
          <p:nvPr>
            <p:ph idx="1"/>
          </p:nvPr>
        </p:nvSpPr>
        <p:spPr>
          <a:xfrm>
            <a:off x="6828875" y="2323335"/>
            <a:ext cx="5005388" cy="2144700"/>
          </a:xfrm>
        </p:spPr>
        <p:txBody>
          <a:bodyPr>
            <a:normAutofit lnSpcReduction="10000"/>
          </a:bodyPr>
          <a:lstStyle/>
          <a:p>
            <a:pPr marL="0" indent="0">
              <a:lnSpc>
                <a:spcPct val="100000"/>
              </a:lnSpc>
              <a:spcBef>
                <a:spcPts val="0"/>
              </a:spcBef>
              <a:buNone/>
            </a:pPr>
            <a:r>
              <a:rPr lang="en-US" sz="2400" dirty="0">
                <a:solidFill>
                  <a:schemeClr val="bg1"/>
                </a:solidFill>
                <a:latin typeface="TeXGyreAdventor" charset="0"/>
                <a:ea typeface="TeXGyreAdventor" charset="0"/>
                <a:cs typeface="TeXGyreAdventor" charset="0"/>
              </a:rPr>
              <a:t>With nearly 700 colleges in the Common Application, there’s one that’s right for you! Use the College Search tab to explore, learn, and add colleges to your list.</a:t>
            </a:r>
          </a:p>
        </p:txBody>
      </p:sp>
    </p:spTree>
    <p:extLst>
      <p:ext uri="{BB962C8B-B14F-4D97-AF65-F5344CB8AC3E}">
        <p14:creationId xmlns:p14="http://schemas.microsoft.com/office/powerpoint/2010/main" val="1972877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626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9149" y="2297905"/>
            <a:ext cx="5119255" cy="1655030"/>
          </a:xfrm>
        </p:spPr>
        <p:txBody>
          <a:bodyPr/>
          <a:lstStyle/>
          <a:p>
            <a:r>
              <a:rPr lang="en-US" dirty="0">
                <a:solidFill>
                  <a:schemeClr val="bg1"/>
                </a:solidFill>
                <a:latin typeface="TeXGyreAdventor" charset="0"/>
                <a:ea typeface="TeXGyreAdventor" charset="0"/>
                <a:cs typeface="TeXGyreAdventor" charset="0"/>
              </a:rPr>
              <a:t>THE COLLEGE SEARCH TAB</a:t>
            </a:r>
          </a:p>
        </p:txBody>
      </p:sp>
      <p:sp>
        <p:nvSpPr>
          <p:cNvPr id="14"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chemeClr val="bg1"/>
                </a:solidFill>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fld id="{0D0F345F-312A-BD4D-AAF3-E6C3158CAC6E}" type="slidenum">
              <a:rPr lang="en-US" smtClean="0"/>
              <a:t>13</a:t>
            </a:fld>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87" r="23542" b="3846"/>
          <a:stretch/>
        </p:blipFill>
        <p:spPr>
          <a:xfrm>
            <a:off x="6377351" y="0"/>
            <a:ext cx="5814649" cy="6893022"/>
          </a:xfrm>
          <a:prstGeom prst="rect">
            <a:avLst/>
          </a:prstGeom>
        </p:spPr>
      </p:pic>
      <p:cxnSp>
        <p:nvCxnSpPr>
          <p:cNvPr id="12" name="Straight Arrow Connector 11"/>
          <p:cNvCxnSpPr/>
          <p:nvPr/>
        </p:nvCxnSpPr>
        <p:spPr>
          <a:xfrm>
            <a:off x="9003323" y="909125"/>
            <a:ext cx="1418066" cy="1"/>
          </a:xfrm>
          <a:prstGeom prst="straightConnector1">
            <a:avLst/>
          </a:prstGeom>
          <a:ln w="76200">
            <a:solidFill>
              <a:srgbClr val="96C23D"/>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8247180" y="1173449"/>
            <a:ext cx="914400" cy="3903943"/>
          </a:xfrm>
          <a:prstGeom prst="rect">
            <a:avLst/>
          </a:prstGeom>
          <a:noFill/>
          <a:ln w="57150">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31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2845" y="2601485"/>
            <a:ext cx="5228492" cy="1655030"/>
          </a:xfrm>
        </p:spPr>
        <p:txBody>
          <a:bodyPr/>
          <a:lstStyle/>
          <a:p>
            <a:r>
              <a:rPr lang="en-US" dirty="0">
                <a:solidFill>
                  <a:schemeClr val="bg1"/>
                </a:solidFill>
                <a:latin typeface="TeXGyreAdventor" charset="0"/>
                <a:ea typeface="TeXGyreAdventor" charset="0"/>
                <a:cs typeface="TeXGyreAdventor" charset="0"/>
              </a:rPr>
              <a:t>RESULTS LIST</a:t>
            </a:r>
          </a:p>
        </p:txBody>
      </p:sp>
      <p:sp>
        <p:nvSpPr>
          <p:cNvPr id="14"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chemeClr val="bg1"/>
                </a:solidFill>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fld id="{0D0F345F-312A-BD4D-AAF3-E6C3158CAC6E}" type="slidenum">
              <a:rPr lang="en-US" smtClean="0"/>
              <a:t>14</a:t>
            </a:fld>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973" r="6953" b="7094"/>
          <a:stretch/>
        </p:blipFill>
        <p:spPr>
          <a:xfrm>
            <a:off x="5416061" y="0"/>
            <a:ext cx="6775939" cy="6858000"/>
          </a:xfrm>
          <a:prstGeom prst="rect">
            <a:avLst/>
          </a:prstGeom>
        </p:spPr>
      </p:pic>
      <p:cxnSp>
        <p:nvCxnSpPr>
          <p:cNvPr id="9" name="Straight Arrow Connector 8"/>
          <p:cNvCxnSpPr/>
          <p:nvPr/>
        </p:nvCxnSpPr>
        <p:spPr>
          <a:xfrm>
            <a:off x="6605154" y="2094180"/>
            <a:ext cx="1418066" cy="1"/>
          </a:xfrm>
          <a:prstGeom prst="straightConnector1">
            <a:avLst/>
          </a:prstGeom>
          <a:ln w="76200">
            <a:solidFill>
              <a:srgbClr val="96C23D"/>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810182" y="2443933"/>
            <a:ext cx="1418066" cy="1"/>
          </a:xfrm>
          <a:prstGeom prst="straightConnector1">
            <a:avLst/>
          </a:prstGeom>
          <a:ln w="76200">
            <a:solidFill>
              <a:srgbClr val="96C23D"/>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031819" y="1641366"/>
            <a:ext cx="1418066" cy="1"/>
          </a:xfrm>
          <a:prstGeom prst="straightConnector1">
            <a:avLst/>
          </a:prstGeom>
          <a:ln w="76200">
            <a:solidFill>
              <a:srgbClr val="96C23D"/>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449885" y="1083734"/>
            <a:ext cx="3014915" cy="423334"/>
          </a:xfrm>
          <a:prstGeom prst="rect">
            <a:avLst/>
          </a:prstGeom>
          <a:noFill/>
          <a:ln w="57150">
            <a:solidFill>
              <a:srgbClr val="96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5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626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9149" y="2601485"/>
            <a:ext cx="5119255" cy="1655030"/>
          </a:xfrm>
        </p:spPr>
        <p:txBody>
          <a:bodyPr/>
          <a:lstStyle/>
          <a:p>
            <a:r>
              <a:rPr lang="en-US">
                <a:solidFill>
                  <a:schemeClr val="bg1"/>
                </a:solidFill>
                <a:latin typeface="TeXGyreAdventor" charset="0"/>
                <a:ea typeface="TeXGyreAdventor" charset="0"/>
                <a:cs typeface="TeXGyreAdventor" charset="0"/>
              </a:rPr>
              <a:t>ADDING </a:t>
            </a:r>
            <a:br>
              <a:rPr lang="en-US">
                <a:solidFill>
                  <a:schemeClr val="bg1"/>
                </a:solidFill>
                <a:latin typeface="TeXGyreAdventor" charset="0"/>
                <a:ea typeface="TeXGyreAdventor" charset="0"/>
                <a:cs typeface="TeXGyreAdventor" charset="0"/>
              </a:rPr>
            </a:br>
            <a:r>
              <a:rPr lang="en-US">
                <a:solidFill>
                  <a:schemeClr val="bg1"/>
                </a:solidFill>
                <a:latin typeface="TeXGyreAdventor" charset="0"/>
                <a:ea typeface="TeXGyreAdventor" charset="0"/>
                <a:cs typeface="TeXGyreAdventor" charset="0"/>
              </a:rPr>
              <a:t>SCHOOLS</a:t>
            </a:r>
            <a:endParaRPr lang="en-US" dirty="0">
              <a:solidFill>
                <a:schemeClr val="bg1"/>
              </a:solidFill>
              <a:latin typeface="TeXGyreAdventor" charset="0"/>
              <a:ea typeface="TeXGyreAdventor" charset="0"/>
              <a:cs typeface="TeXGyreAdventor" charset="0"/>
            </a:endParaRPr>
          </a:p>
        </p:txBody>
      </p:sp>
      <p:sp>
        <p:nvSpPr>
          <p:cNvPr id="14"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chemeClr val="bg1"/>
                </a:solidFill>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fld id="{0D0F345F-312A-BD4D-AAF3-E6C3158CAC6E}" type="slidenum">
              <a:rPr lang="en-US" smtClean="0"/>
              <a:t>15</a:t>
            </a:fld>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378" r="23286"/>
          <a:stretch/>
        </p:blipFill>
        <p:spPr>
          <a:xfrm>
            <a:off x="5105400" y="0"/>
            <a:ext cx="7086600" cy="6858000"/>
          </a:xfrm>
          <a:prstGeom prst="rect">
            <a:avLst/>
          </a:prstGeom>
        </p:spPr>
      </p:pic>
    </p:spTree>
    <p:extLst>
      <p:ext uri="{BB962C8B-B14F-4D97-AF65-F5344CB8AC3E}">
        <p14:creationId xmlns:p14="http://schemas.microsoft.com/office/powerpoint/2010/main" val="1898190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3274" y="5258076"/>
            <a:ext cx="9891264" cy="1098274"/>
          </a:xfrm>
        </p:spPr>
        <p:txBody>
          <a:bodyPr>
            <a:normAutofit/>
          </a:bodyPr>
          <a:lstStyle/>
          <a:p>
            <a:pPr marL="0" indent="0" algn="ctr">
              <a:buNone/>
            </a:pPr>
            <a:r>
              <a:rPr lang="en-US" sz="3600" dirty="0">
                <a:solidFill>
                  <a:schemeClr val="bg1"/>
                </a:solidFill>
                <a:latin typeface="TeXGyreAdventor" charset="0"/>
                <a:ea typeface="TeXGyreAdventor" charset="0"/>
                <a:cs typeface="TeXGyreAdventor" charset="0"/>
              </a:rPr>
              <a:t>SUCCESS!</a:t>
            </a:r>
          </a:p>
        </p:txBody>
      </p:sp>
      <p:sp>
        <p:nvSpPr>
          <p:cNvPr id="6"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chemeClr val="bg1"/>
                </a:solidFill>
                <a:latin typeface="TeXGyreAdventor" charset="0"/>
                <a:ea typeface="TeXGyreAdventor" charset="0"/>
                <a:cs typeface="TeXGyreAdventor" charset="0"/>
              </a:rPr>
              <a:t>© 2016 The Common Application</a:t>
            </a:r>
          </a:p>
        </p:txBody>
      </p:sp>
      <p:sp>
        <p:nvSpPr>
          <p:cNvPr id="7" name="Slide Number Placeholder 6"/>
          <p:cNvSpPr>
            <a:spLocks noGrp="1"/>
          </p:cNvSpPr>
          <p:nvPr>
            <p:ph type="sldNum" sz="quarter" idx="12"/>
          </p:nvPr>
        </p:nvSpPr>
        <p:spPr/>
        <p:txBody>
          <a:bodyPr/>
          <a:lstStyle/>
          <a:p>
            <a:fld id="{0D0F345F-312A-BD4D-AAF3-E6C3158CAC6E}" type="slidenum">
              <a:rPr lang="en-US" smtClean="0"/>
              <a:t>16</a:t>
            </a:fld>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5461" b="24479"/>
          <a:stretch/>
        </p:blipFill>
        <p:spPr>
          <a:xfrm>
            <a:off x="0" y="0"/>
            <a:ext cx="12190053" cy="4396154"/>
          </a:xfrm>
          <a:prstGeom prst="rect">
            <a:avLst/>
          </a:prstGeom>
        </p:spPr>
      </p:pic>
    </p:spTree>
    <p:extLst>
      <p:ext uri="{BB962C8B-B14F-4D97-AF65-F5344CB8AC3E}">
        <p14:creationId xmlns:p14="http://schemas.microsoft.com/office/powerpoint/2010/main" val="4346059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25000"/>
                    </a14:imgEffect>
                  </a14:imgLayer>
                </a14:imgProps>
              </a:ext>
            </a:extLst>
          </a:blip>
          <a:srcRect l="890" r="6516" b="1143"/>
          <a:stretch/>
        </p:blipFill>
        <p:spPr>
          <a:xfrm>
            <a:off x="0" y="1"/>
            <a:ext cx="12192000" cy="6858000"/>
          </a:xfrm>
          <a:prstGeom prst="rect">
            <a:avLst/>
          </a:prstGeom>
        </p:spPr>
      </p:pic>
      <p:sp>
        <p:nvSpPr>
          <p:cNvPr id="5" name="Content Placeholder 2"/>
          <p:cNvSpPr>
            <a:spLocks noGrp="1"/>
          </p:cNvSpPr>
          <p:nvPr>
            <p:ph idx="1"/>
          </p:nvPr>
        </p:nvSpPr>
        <p:spPr>
          <a:xfrm>
            <a:off x="1647225" y="4325817"/>
            <a:ext cx="2215396" cy="863672"/>
          </a:xfrm>
        </p:spPr>
        <p:txBody>
          <a:bodyPr>
            <a:normAutofit fontScale="92500"/>
          </a:bodyPr>
          <a:lstStyle/>
          <a:p>
            <a:pPr marL="0" lvl="0" indent="0" algn="ctr">
              <a:lnSpc>
                <a:spcPct val="100000"/>
              </a:lnSpc>
              <a:spcBef>
                <a:spcPts val="0"/>
              </a:spcBef>
              <a:buNone/>
            </a:pPr>
            <a:r>
              <a:rPr lang="en-US" sz="2400" dirty="0">
                <a:solidFill>
                  <a:schemeClr val="bg1"/>
                </a:solidFill>
                <a:latin typeface="TeXGyreAdventor" charset="0"/>
                <a:ea typeface="TeXGyreAdventor" charset="0"/>
                <a:cs typeface="TeXGyreAdventor" charset="0"/>
                <a:hlinkClick r:id="rId5"/>
              </a:rPr>
              <a:t>GATHER YOUR MATERIALS</a:t>
            </a:r>
          </a:p>
        </p:txBody>
      </p:sp>
      <p:sp>
        <p:nvSpPr>
          <p:cNvPr id="6" name="Content Placeholder 2"/>
          <p:cNvSpPr txBox="1">
            <a:spLocks/>
          </p:cNvSpPr>
          <p:nvPr/>
        </p:nvSpPr>
        <p:spPr>
          <a:xfrm>
            <a:off x="1125681" y="946334"/>
            <a:ext cx="9570027" cy="19566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Tx/>
              <a:buNone/>
            </a:pPr>
            <a:r>
              <a:rPr lang="en-US" sz="6000" dirty="0">
                <a:solidFill>
                  <a:schemeClr val="bg1"/>
                </a:solidFill>
                <a:latin typeface="TeXGyreAdventor" charset="0"/>
                <a:ea typeface="TeXGyreAdventor" charset="0"/>
                <a:cs typeface="TeXGyreAdventor" charset="0"/>
              </a:rPr>
              <a:t>LEARN MORE</a:t>
            </a:r>
          </a:p>
        </p:txBody>
      </p:sp>
      <p:sp>
        <p:nvSpPr>
          <p:cNvPr id="8"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chemeClr val="bg1"/>
                </a:solidFill>
                <a:latin typeface="TeXGyreAdventor" charset="0"/>
                <a:ea typeface="TeXGyreAdventor" charset="0"/>
                <a:cs typeface="TeXGyreAdventor" charset="0"/>
              </a:rPr>
              <a:t>© 2016 The Common Application</a:t>
            </a:r>
          </a:p>
        </p:txBody>
      </p:sp>
      <p:sp>
        <p:nvSpPr>
          <p:cNvPr id="2" name="Slide Number Placeholder 1"/>
          <p:cNvSpPr>
            <a:spLocks noGrp="1"/>
          </p:cNvSpPr>
          <p:nvPr>
            <p:ph type="sldNum" sz="quarter" idx="12"/>
          </p:nvPr>
        </p:nvSpPr>
        <p:spPr/>
        <p:txBody>
          <a:bodyPr/>
          <a:lstStyle/>
          <a:p>
            <a:fld id="{0D0F345F-312A-BD4D-AAF3-E6C3158CAC6E}" type="slidenum">
              <a:rPr lang="en-US" smtClean="0"/>
              <a:t>17</a:t>
            </a:fld>
            <a:endParaRPr lang="en-US"/>
          </a:p>
        </p:txBody>
      </p:sp>
      <p:cxnSp>
        <p:nvCxnSpPr>
          <p:cNvPr id="9" name="Straight Connector 8"/>
          <p:cNvCxnSpPr/>
          <p:nvPr/>
        </p:nvCxnSpPr>
        <p:spPr>
          <a:xfrm>
            <a:off x="1125681" y="2104117"/>
            <a:ext cx="7329054" cy="0"/>
          </a:xfrm>
          <a:prstGeom prst="line">
            <a:avLst/>
          </a:prstGeom>
          <a:ln w="76200">
            <a:solidFill>
              <a:srgbClr val="F16261"/>
            </a:solidFill>
          </a:ln>
        </p:spPr>
        <p:style>
          <a:lnRef idx="1">
            <a:schemeClr val="accent1"/>
          </a:lnRef>
          <a:fillRef idx="0">
            <a:schemeClr val="accent1"/>
          </a:fillRef>
          <a:effectRef idx="0">
            <a:schemeClr val="accent1"/>
          </a:effectRef>
          <a:fontRef idx="minor">
            <a:schemeClr val="tx1"/>
          </a:fontRef>
        </p:style>
      </p:cxnSp>
      <p:sp>
        <p:nvSpPr>
          <p:cNvPr id="10" name="Content Placeholder 2">
            <a:hlinkClick r:id="rId6"/>
          </p:cNvPr>
          <p:cNvSpPr txBox="1">
            <a:spLocks/>
          </p:cNvSpPr>
          <p:nvPr/>
        </p:nvSpPr>
        <p:spPr>
          <a:xfrm>
            <a:off x="4988302" y="4324554"/>
            <a:ext cx="2215396" cy="8636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 typeface="Arial"/>
              <a:buNone/>
            </a:pPr>
            <a:r>
              <a:rPr lang="en-US" sz="2200" dirty="0">
                <a:solidFill>
                  <a:schemeClr val="bg1"/>
                </a:solidFill>
                <a:latin typeface="TeXGyreAdventor" charset="0"/>
                <a:ea typeface="TeXGyreAdventor" charset="0"/>
                <a:cs typeface="TeXGyreAdventor" charset="0"/>
                <a:hlinkClick r:id="rId6"/>
              </a:rPr>
              <a:t>TIPS &amp; BEST PRACTICES</a:t>
            </a:r>
            <a:endParaRPr lang="en-US" sz="2200" dirty="0">
              <a:solidFill>
                <a:schemeClr val="bg1"/>
              </a:solidFill>
              <a:latin typeface="TeXGyreAdventor" charset="0"/>
              <a:ea typeface="TeXGyreAdventor" charset="0"/>
              <a:cs typeface="TeXGyreAdventor" charset="0"/>
            </a:endParaRPr>
          </a:p>
        </p:txBody>
      </p:sp>
      <p:sp>
        <p:nvSpPr>
          <p:cNvPr id="11" name="Content Placeholder 2"/>
          <p:cNvSpPr txBox="1">
            <a:spLocks/>
          </p:cNvSpPr>
          <p:nvPr/>
        </p:nvSpPr>
        <p:spPr>
          <a:xfrm>
            <a:off x="8329379" y="4323291"/>
            <a:ext cx="2215396" cy="8636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 typeface="Arial"/>
              <a:buNone/>
            </a:pPr>
            <a:r>
              <a:rPr lang="en-US" sz="2200" dirty="0" smtClean="0">
                <a:solidFill>
                  <a:schemeClr val="bg1"/>
                </a:solidFill>
                <a:latin typeface="TeXGyreAdventor" charset="0"/>
                <a:ea typeface="TeXGyreAdventor" charset="0"/>
                <a:cs typeface="TeXGyreAdventor" charset="0"/>
                <a:hlinkClick r:id="rId7"/>
              </a:rPr>
              <a:t>COMMON APP TOUR</a:t>
            </a:r>
            <a:endParaRPr lang="en-US" sz="2200" dirty="0">
              <a:solidFill>
                <a:schemeClr val="bg1"/>
              </a:solidFill>
              <a:latin typeface="TeXGyreAdventor" charset="0"/>
              <a:ea typeface="TeXGyreAdventor" charset="0"/>
              <a:cs typeface="TeXGyreAdventor" charset="0"/>
            </a:endParaRPr>
          </a:p>
        </p:txBody>
      </p:sp>
      <p:pic>
        <p:nvPicPr>
          <p:cNvPr id="4" name="Picture 3">
            <a:hlinkClick r:id="rId5"/>
          </p:cNvPr>
          <p:cNvPicPr>
            <a:picLocks noChangeAspect="1"/>
          </p:cNvPicPr>
          <p:nvPr/>
        </p:nvPicPr>
        <p:blipFill>
          <a:blip r:embed="rId8"/>
          <a:stretch>
            <a:fillRect/>
          </a:stretch>
        </p:blipFill>
        <p:spPr>
          <a:xfrm>
            <a:off x="2032292" y="2776710"/>
            <a:ext cx="1444752" cy="1444752"/>
          </a:xfrm>
          <a:prstGeom prst="rect">
            <a:avLst/>
          </a:prstGeom>
        </p:spPr>
      </p:pic>
      <p:pic>
        <p:nvPicPr>
          <p:cNvPr id="7" name="Picture 6">
            <a:hlinkClick r:id="rId6"/>
          </p:cNvPr>
          <p:cNvPicPr>
            <a:picLocks noChangeAspect="1"/>
          </p:cNvPicPr>
          <p:nvPr/>
        </p:nvPicPr>
        <p:blipFill>
          <a:blip r:embed="rId9"/>
          <a:stretch>
            <a:fillRect/>
          </a:stretch>
        </p:blipFill>
        <p:spPr>
          <a:xfrm>
            <a:off x="5369052" y="2766607"/>
            <a:ext cx="1453896" cy="1453896"/>
          </a:xfrm>
          <a:prstGeom prst="rect">
            <a:avLst/>
          </a:prstGeom>
        </p:spPr>
      </p:pic>
      <p:pic>
        <p:nvPicPr>
          <p:cNvPr id="12" name="Picture 11">
            <a:hlinkClick r:id="rId7"/>
          </p:cNvPr>
          <p:cNvPicPr>
            <a:picLocks noChangeAspect="1"/>
          </p:cNvPicPr>
          <p:nvPr/>
        </p:nvPicPr>
        <p:blipFill>
          <a:blip r:embed="rId10"/>
          <a:stretch>
            <a:fillRect/>
          </a:stretch>
        </p:blipFill>
        <p:spPr>
          <a:xfrm>
            <a:off x="8714701" y="2775751"/>
            <a:ext cx="1444752" cy="1444752"/>
          </a:xfrm>
          <a:prstGeom prst="rect">
            <a:avLst/>
          </a:prstGeom>
        </p:spPr>
      </p:pic>
      <p:sp>
        <p:nvSpPr>
          <p:cNvPr id="13" name="Content Placeholder 2"/>
          <p:cNvSpPr txBox="1">
            <a:spLocks/>
          </p:cNvSpPr>
          <p:nvPr/>
        </p:nvSpPr>
        <p:spPr>
          <a:xfrm>
            <a:off x="1647225" y="5239717"/>
            <a:ext cx="2215396" cy="86367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 typeface="Arial"/>
              <a:buNone/>
            </a:pPr>
            <a:r>
              <a:rPr lang="en-US" sz="1800" dirty="0">
                <a:solidFill>
                  <a:schemeClr val="bg1"/>
                </a:solidFill>
                <a:latin typeface="TeXGyreAdventor" charset="0"/>
                <a:ea typeface="TeXGyreAdventor" charset="0"/>
                <a:cs typeface="TeXGyreAdventor" charset="0"/>
              </a:rPr>
              <a:t>Important information you’ll need for your application.</a:t>
            </a:r>
          </a:p>
        </p:txBody>
      </p:sp>
      <p:cxnSp>
        <p:nvCxnSpPr>
          <p:cNvPr id="14" name="Straight Connector 13"/>
          <p:cNvCxnSpPr/>
          <p:nvPr/>
        </p:nvCxnSpPr>
        <p:spPr>
          <a:xfrm>
            <a:off x="1743446" y="5117828"/>
            <a:ext cx="197978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093812" y="5117828"/>
            <a:ext cx="197978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454735" y="5117828"/>
            <a:ext cx="197978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Content Placeholder 2"/>
          <p:cNvSpPr txBox="1">
            <a:spLocks/>
          </p:cNvSpPr>
          <p:nvPr/>
        </p:nvSpPr>
        <p:spPr>
          <a:xfrm>
            <a:off x="4833461" y="5239717"/>
            <a:ext cx="2532626" cy="11062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 typeface="Arial"/>
              <a:buNone/>
            </a:pPr>
            <a:r>
              <a:rPr lang="en-US" sz="1500" dirty="0">
                <a:solidFill>
                  <a:schemeClr val="bg1"/>
                </a:solidFill>
                <a:latin typeface="TeXGyreAdventor" charset="0"/>
                <a:ea typeface="TeXGyreAdventor" charset="0"/>
                <a:cs typeface="TeXGyreAdventor" charset="0"/>
              </a:rPr>
              <a:t>Best practices to keep in mind as you complete </a:t>
            </a:r>
            <a:r>
              <a:rPr lang="en-US" sz="1500">
                <a:solidFill>
                  <a:schemeClr val="bg1"/>
                </a:solidFill>
                <a:latin typeface="TeXGyreAdventor" charset="0"/>
                <a:ea typeface="TeXGyreAdventor" charset="0"/>
                <a:cs typeface="TeXGyreAdventor" charset="0"/>
              </a:rPr>
              <a:t>your applications.</a:t>
            </a:r>
            <a:endParaRPr lang="en-US" sz="1500" dirty="0">
              <a:solidFill>
                <a:schemeClr val="bg1"/>
              </a:solidFill>
              <a:latin typeface="TeXGyreAdventor" charset="0"/>
              <a:ea typeface="TeXGyreAdventor" charset="0"/>
              <a:cs typeface="TeXGyreAdventor" charset="0"/>
            </a:endParaRPr>
          </a:p>
        </p:txBody>
      </p:sp>
      <p:sp>
        <p:nvSpPr>
          <p:cNvPr id="20" name="Content Placeholder 2"/>
          <p:cNvSpPr txBox="1">
            <a:spLocks/>
          </p:cNvSpPr>
          <p:nvPr/>
        </p:nvSpPr>
        <p:spPr>
          <a:xfrm>
            <a:off x="8336928" y="5239717"/>
            <a:ext cx="2215396" cy="8636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 typeface="Arial"/>
              <a:buNone/>
            </a:pPr>
            <a:r>
              <a:rPr lang="en-US" sz="1500" dirty="0">
                <a:solidFill>
                  <a:schemeClr val="bg1"/>
                </a:solidFill>
                <a:latin typeface="TeXGyreAdventor" charset="0"/>
                <a:ea typeface="TeXGyreAdventor" charset="0"/>
                <a:cs typeface="TeXGyreAdventor" charset="0"/>
              </a:rPr>
              <a:t>Learn how to navigate the Common App.</a:t>
            </a:r>
          </a:p>
        </p:txBody>
      </p:sp>
    </p:spTree>
    <p:extLst>
      <p:ext uri="{BB962C8B-B14F-4D97-AF65-F5344CB8AC3E}">
        <p14:creationId xmlns:p14="http://schemas.microsoft.com/office/powerpoint/2010/main" val="9344391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1138" y="1993702"/>
            <a:ext cx="5720862" cy="2803967"/>
          </a:xfrm>
          <a:prstGeom prst="rect">
            <a:avLst/>
          </a:prstGeom>
          <a:solidFill>
            <a:srgbClr val="F16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993703"/>
            <a:ext cx="5978236" cy="2803967"/>
          </a:xfrm>
        </p:spPr>
        <p:txBody>
          <a:bodyPr>
            <a:noAutofit/>
          </a:bodyPr>
          <a:lstStyle/>
          <a:p>
            <a:r>
              <a:rPr lang="en-US" sz="6600" spc="-150" dirty="0">
                <a:solidFill>
                  <a:srgbClr val="373935"/>
                </a:solidFill>
                <a:latin typeface="TeXGyreAdventor" charset="0"/>
                <a:ea typeface="TeXGyreAdventor" charset="0"/>
                <a:cs typeface="TeXGyreAdventor" charset="0"/>
              </a:rPr>
              <a:t>GETTING</a:t>
            </a:r>
            <a:br>
              <a:rPr lang="en-US" sz="6600" spc="-150" dirty="0">
                <a:solidFill>
                  <a:srgbClr val="373935"/>
                </a:solidFill>
                <a:latin typeface="TeXGyreAdventor" charset="0"/>
                <a:ea typeface="TeXGyreAdventor" charset="0"/>
                <a:cs typeface="TeXGyreAdventor" charset="0"/>
              </a:rPr>
            </a:br>
            <a:r>
              <a:rPr lang="en-US" sz="7200" b="1" spc="-150" dirty="0">
                <a:solidFill>
                  <a:srgbClr val="F16261"/>
                </a:solidFill>
                <a:latin typeface="TeXGyreAdventor" charset="0"/>
                <a:ea typeface="TeXGyreAdventor" charset="0"/>
                <a:cs typeface="TeXGyreAdventor" charset="0"/>
              </a:rPr>
              <a:t>STARTED</a:t>
            </a:r>
            <a:br>
              <a:rPr lang="en-US" sz="7200" b="1" spc="-150" dirty="0">
                <a:solidFill>
                  <a:srgbClr val="F16261"/>
                </a:solidFill>
                <a:latin typeface="TeXGyreAdventor" charset="0"/>
                <a:ea typeface="TeXGyreAdventor" charset="0"/>
                <a:cs typeface="TeXGyreAdventor" charset="0"/>
              </a:rPr>
            </a:br>
            <a:r>
              <a:rPr lang="en-US" sz="7200" spc="-150" dirty="0">
                <a:solidFill>
                  <a:srgbClr val="373935"/>
                </a:solidFill>
                <a:latin typeface="TeXGyreAdventor" charset="0"/>
                <a:ea typeface="TeXGyreAdventor" charset="0"/>
                <a:cs typeface="TeXGyreAdventor" charset="0"/>
              </a:rPr>
              <a:t>AGENDA</a:t>
            </a:r>
            <a:endParaRPr lang="en-US" sz="6600" spc="-150" dirty="0">
              <a:solidFill>
                <a:srgbClr val="373935"/>
              </a:solidFill>
              <a:latin typeface="TeXGyreAdventor" charset="0"/>
              <a:ea typeface="TeXGyreAdventor" charset="0"/>
              <a:cs typeface="TeXGyreAdventor" charset="0"/>
            </a:endParaRPr>
          </a:p>
        </p:txBody>
      </p:sp>
      <p:sp>
        <p:nvSpPr>
          <p:cNvPr id="3" name="Content Placeholder 2"/>
          <p:cNvSpPr>
            <a:spLocks noGrp="1"/>
          </p:cNvSpPr>
          <p:nvPr>
            <p:ph idx="1"/>
          </p:nvPr>
        </p:nvSpPr>
        <p:spPr>
          <a:xfrm>
            <a:off x="6828875" y="2773229"/>
            <a:ext cx="5363125" cy="1244911"/>
          </a:xfrm>
        </p:spPr>
        <p:txBody>
          <a:bodyPr>
            <a:normAutofit/>
          </a:bodyPr>
          <a:lstStyle/>
          <a:p>
            <a:pPr>
              <a:lnSpc>
                <a:spcPct val="100000"/>
              </a:lnSpc>
              <a:spcBef>
                <a:spcPts val="0"/>
              </a:spcBef>
            </a:pPr>
            <a:r>
              <a:rPr lang="en-US" sz="2400" dirty="0">
                <a:solidFill>
                  <a:schemeClr val="bg1"/>
                </a:solidFill>
                <a:latin typeface="TeXGyreAdventor" charset="0"/>
                <a:ea typeface="TeXGyreAdventor" charset="0"/>
                <a:cs typeface="TeXGyreAdventor" charset="0"/>
              </a:rPr>
              <a:t>Creating Your Account</a:t>
            </a:r>
          </a:p>
          <a:p>
            <a:pPr>
              <a:lnSpc>
                <a:spcPct val="100000"/>
              </a:lnSpc>
              <a:spcBef>
                <a:spcPts val="0"/>
              </a:spcBef>
            </a:pPr>
            <a:r>
              <a:rPr lang="en-US" sz="2400" dirty="0">
                <a:solidFill>
                  <a:schemeClr val="bg1"/>
                </a:solidFill>
                <a:latin typeface="TeXGyreAdventor" charset="0"/>
                <a:ea typeface="TeXGyreAdventor" charset="0"/>
                <a:cs typeface="TeXGyreAdventor" charset="0"/>
              </a:rPr>
              <a:t>Common App Layout</a:t>
            </a:r>
          </a:p>
          <a:p>
            <a:pPr>
              <a:lnSpc>
                <a:spcPct val="100000"/>
              </a:lnSpc>
              <a:spcBef>
                <a:spcPts val="0"/>
              </a:spcBef>
            </a:pPr>
            <a:r>
              <a:rPr lang="en-US" sz="2400" dirty="0">
                <a:solidFill>
                  <a:schemeClr val="bg1"/>
                </a:solidFill>
                <a:latin typeface="TeXGyreAdventor" charset="0"/>
                <a:ea typeface="TeXGyreAdventor" charset="0"/>
                <a:cs typeface="TeXGyreAdventor" charset="0"/>
              </a:rPr>
              <a:t>Searching for &amp; Adding Colleges</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rgbClr val="373935"/>
                </a:solidFill>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fld id="{0D0F345F-312A-BD4D-AAF3-E6C3158CAC6E}" type="slidenum">
              <a:rPr lang="en-US" smtClean="0"/>
              <a:t>2</a:t>
            </a:fld>
            <a:endParaRPr lang="en-US"/>
          </a:p>
        </p:txBody>
      </p:sp>
    </p:spTree>
    <p:extLst>
      <p:ext uri="{BB962C8B-B14F-4D97-AF65-F5344CB8AC3E}">
        <p14:creationId xmlns:p14="http://schemas.microsoft.com/office/powerpoint/2010/main" val="2046005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1138" y="1993702"/>
            <a:ext cx="5720862" cy="2803967"/>
          </a:xfrm>
          <a:prstGeom prst="rect">
            <a:avLst/>
          </a:prstGeom>
          <a:solidFill>
            <a:srgbClr val="F16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993703"/>
            <a:ext cx="5978236" cy="2803967"/>
          </a:xfrm>
        </p:spPr>
        <p:txBody>
          <a:bodyPr>
            <a:noAutofit/>
          </a:bodyPr>
          <a:lstStyle/>
          <a:p>
            <a:r>
              <a:rPr lang="en-US" sz="6600" spc="-150" dirty="0">
                <a:solidFill>
                  <a:srgbClr val="373935"/>
                </a:solidFill>
                <a:latin typeface="TeXGyreAdventor" charset="0"/>
                <a:ea typeface="TeXGyreAdventor" charset="0"/>
                <a:cs typeface="TeXGyreAdventor" charset="0"/>
              </a:rPr>
              <a:t>CREATING</a:t>
            </a:r>
            <a:br>
              <a:rPr lang="en-US" sz="6600" spc="-150" dirty="0">
                <a:solidFill>
                  <a:srgbClr val="373935"/>
                </a:solidFill>
                <a:latin typeface="TeXGyreAdventor" charset="0"/>
                <a:ea typeface="TeXGyreAdventor" charset="0"/>
                <a:cs typeface="TeXGyreAdventor" charset="0"/>
              </a:rPr>
            </a:br>
            <a:r>
              <a:rPr lang="en-US" sz="6600" spc="-150" dirty="0">
                <a:solidFill>
                  <a:srgbClr val="373935"/>
                </a:solidFill>
                <a:latin typeface="TeXGyreAdventor" charset="0"/>
                <a:ea typeface="TeXGyreAdventor" charset="0"/>
                <a:cs typeface="TeXGyreAdventor" charset="0"/>
              </a:rPr>
              <a:t>YOUR</a:t>
            </a:r>
            <a:br>
              <a:rPr lang="en-US" sz="6600" spc="-150" dirty="0">
                <a:solidFill>
                  <a:srgbClr val="373935"/>
                </a:solidFill>
                <a:latin typeface="TeXGyreAdventor" charset="0"/>
                <a:ea typeface="TeXGyreAdventor" charset="0"/>
                <a:cs typeface="TeXGyreAdventor" charset="0"/>
              </a:rPr>
            </a:br>
            <a:r>
              <a:rPr lang="en-US" sz="7200" b="1" spc="-150" dirty="0">
                <a:solidFill>
                  <a:srgbClr val="F16261"/>
                </a:solidFill>
                <a:latin typeface="TeXGyreAdventor" charset="0"/>
                <a:ea typeface="TeXGyreAdventor" charset="0"/>
                <a:cs typeface="TeXGyreAdventor" charset="0"/>
              </a:rPr>
              <a:t>ACCOUNT</a:t>
            </a:r>
            <a:endParaRPr lang="en-US" sz="6600" spc="-150" dirty="0">
              <a:solidFill>
                <a:srgbClr val="373935"/>
              </a:solidFill>
              <a:latin typeface="TeXGyreAdventor" charset="0"/>
              <a:ea typeface="TeXGyreAdventor" charset="0"/>
              <a:cs typeface="TeXGyreAdventor" charset="0"/>
            </a:endParaRPr>
          </a:p>
        </p:txBody>
      </p:sp>
      <p:sp>
        <p:nvSpPr>
          <p:cNvPr id="3" name="Content Placeholder 2"/>
          <p:cNvSpPr>
            <a:spLocks noGrp="1"/>
          </p:cNvSpPr>
          <p:nvPr>
            <p:ph idx="1"/>
          </p:nvPr>
        </p:nvSpPr>
        <p:spPr>
          <a:xfrm>
            <a:off x="6816436" y="2462816"/>
            <a:ext cx="5005388" cy="1865738"/>
          </a:xfrm>
        </p:spPr>
        <p:txBody>
          <a:bodyPr>
            <a:normAutofit lnSpcReduction="10000"/>
          </a:bodyPr>
          <a:lstStyle/>
          <a:p>
            <a:pPr marL="0" indent="0">
              <a:lnSpc>
                <a:spcPct val="100000"/>
              </a:lnSpc>
              <a:spcBef>
                <a:spcPts val="0"/>
              </a:spcBef>
              <a:buNone/>
            </a:pPr>
            <a:r>
              <a:rPr lang="en-US" sz="2400" dirty="0">
                <a:solidFill>
                  <a:schemeClr val="bg1"/>
                </a:solidFill>
                <a:latin typeface="TeXGyreAdventor" charset="0"/>
                <a:ea typeface="TeXGyreAdventor" charset="0"/>
                <a:cs typeface="TeXGyreAdventor" charset="0"/>
              </a:rPr>
              <a:t>Creating a Common App account is easy! Simply go to </a:t>
            </a:r>
            <a:r>
              <a:rPr lang="en-US" sz="2400" dirty="0">
                <a:solidFill>
                  <a:schemeClr val="bg1"/>
                </a:solidFill>
                <a:latin typeface="TeXGyreAdventor" charset="0"/>
                <a:ea typeface="TeXGyreAdventor" charset="0"/>
                <a:cs typeface="TeXGyreAdventor" charset="0"/>
                <a:hlinkClick r:id="rId3"/>
              </a:rPr>
              <a:t>commonapp.org</a:t>
            </a:r>
            <a:r>
              <a:rPr lang="en-US" sz="2400" dirty="0">
                <a:solidFill>
                  <a:schemeClr val="bg1"/>
                </a:solidFill>
                <a:latin typeface="TeXGyreAdventor" charset="0"/>
                <a:ea typeface="TeXGyreAdventor" charset="0"/>
                <a:cs typeface="TeXGyreAdventor" charset="0"/>
              </a:rPr>
              <a:t> and click the </a:t>
            </a:r>
            <a:r>
              <a:rPr lang="en-US" sz="2400" i="1" dirty="0">
                <a:solidFill>
                  <a:schemeClr val="bg1"/>
                </a:solidFill>
                <a:latin typeface="TeXGyreAdventor" charset="0"/>
                <a:ea typeface="TeXGyreAdventor" charset="0"/>
                <a:cs typeface="TeXGyreAdventor" charset="0"/>
              </a:rPr>
              <a:t>Create </a:t>
            </a:r>
            <a:r>
              <a:rPr lang="en-US" sz="2400" i="1" dirty="0" smtClean="0">
                <a:solidFill>
                  <a:schemeClr val="bg1"/>
                </a:solidFill>
                <a:latin typeface="TeXGyreAdventor" charset="0"/>
                <a:ea typeface="TeXGyreAdventor" charset="0"/>
                <a:cs typeface="TeXGyreAdventor" charset="0"/>
              </a:rPr>
              <a:t>Account</a:t>
            </a:r>
            <a:r>
              <a:rPr lang="en-US" sz="2400" dirty="0" smtClean="0">
                <a:solidFill>
                  <a:schemeClr val="bg1"/>
                </a:solidFill>
                <a:latin typeface="TeXGyreAdventor" charset="0"/>
                <a:ea typeface="TeXGyreAdventor" charset="0"/>
                <a:cs typeface="TeXGyreAdventor" charset="0"/>
              </a:rPr>
              <a:t> or </a:t>
            </a:r>
            <a:r>
              <a:rPr lang="en-US" sz="2400" i="1" dirty="0" smtClean="0">
                <a:solidFill>
                  <a:schemeClr val="bg1"/>
                </a:solidFill>
                <a:latin typeface="TeXGyreAdventor" charset="0"/>
                <a:ea typeface="TeXGyreAdventor" charset="0"/>
                <a:cs typeface="TeXGyreAdventor" charset="0"/>
              </a:rPr>
              <a:t>Apply Now </a:t>
            </a:r>
            <a:r>
              <a:rPr lang="en-US" sz="2400" dirty="0" smtClean="0">
                <a:solidFill>
                  <a:schemeClr val="bg1"/>
                </a:solidFill>
                <a:latin typeface="TeXGyreAdventor" charset="0"/>
                <a:ea typeface="TeXGyreAdventor" charset="0"/>
                <a:cs typeface="TeXGyreAdventor" charset="0"/>
              </a:rPr>
              <a:t>buttons to get started.</a:t>
            </a:r>
            <a:endParaRPr lang="en-US" sz="2400" dirty="0">
              <a:solidFill>
                <a:schemeClr val="bg1"/>
              </a:solidFill>
              <a:latin typeface="TeXGyreAdventor" charset="0"/>
              <a:ea typeface="TeXGyreAdventor" charset="0"/>
              <a:cs typeface="TeXGyreAdventor" charset="0"/>
            </a:endParaRP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rgbClr val="373935"/>
                </a:solidFill>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fld id="{0D0F345F-312A-BD4D-AAF3-E6C3158CAC6E}" type="slidenum">
              <a:rPr lang="en-US" smtClean="0"/>
              <a:t>3</a:t>
            </a:fld>
            <a:endParaRPr lang="en-US"/>
          </a:p>
        </p:txBody>
      </p:sp>
    </p:spTree>
    <p:extLst>
      <p:ext uri="{BB962C8B-B14F-4D97-AF65-F5344CB8AC3E}">
        <p14:creationId xmlns:p14="http://schemas.microsoft.com/office/powerpoint/2010/main" val="18946432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alphaModFix/>
            <a:extLst>
              <a:ext uri="{28A0092B-C50C-407E-A947-70E740481C1C}">
                <a14:useLocalDpi xmlns:a14="http://schemas.microsoft.com/office/drawing/2010/main" val="0"/>
              </a:ext>
            </a:extLst>
          </a:blip>
          <a:srcRect l="5341" r="4258"/>
          <a:stretch/>
        </p:blipFill>
        <p:spPr>
          <a:xfrm>
            <a:off x="-1" y="0"/>
            <a:ext cx="12203724" cy="6858000"/>
          </a:xfrm>
          <a:prstGeom prst="rect">
            <a:avLst/>
          </a:prstGeom>
        </p:spPr>
      </p:pic>
      <p:sp>
        <p:nvSpPr>
          <p:cNvPr id="14"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chemeClr val="bg1"/>
                </a:solidFill>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fld id="{0D0F345F-312A-BD4D-AAF3-E6C3158CAC6E}" type="slidenum">
              <a:rPr lang="en-US" smtClean="0"/>
              <a:t>4</a:t>
            </a:fld>
            <a:endParaRPr lang="en-US"/>
          </a:p>
        </p:txBody>
      </p:sp>
      <p:cxnSp>
        <p:nvCxnSpPr>
          <p:cNvPr id="9" name="Straight Arrow Connector 8"/>
          <p:cNvCxnSpPr/>
          <p:nvPr/>
        </p:nvCxnSpPr>
        <p:spPr>
          <a:xfrm flipV="1">
            <a:off x="2426677" y="3722666"/>
            <a:ext cx="2754497" cy="726242"/>
          </a:xfrm>
          <a:prstGeom prst="straightConnector1">
            <a:avLst/>
          </a:prstGeom>
          <a:ln w="76200">
            <a:solidFill>
              <a:srgbClr val="96C23D"/>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9159498" y="914890"/>
            <a:ext cx="1257520" cy="774425"/>
          </a:xfrm>
          <a:prstGeom prst="straightConnector1">
            <a:avLst/>
          </a:prstGeom>
          <a:ln w="76200">
            <a:solidFill>
              <a:srgbClr val="96C23D"/>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5517" r="16686"/>
          <a:stretch/>
        </p:blipFill>
        <p:spPr>
          <a:xfrm>
            <a:off x="5282821" y="0"/>
            <a:ext cx="6819255" cy="5842922"/>
          </a:xfrm>
          <a:prstGeom prst="rect">
            <a:avLst/>
          </a:prstGeom>
        </p:spPr>
      </p:pic>
      <p:cxnSp>
        <p:nvCxnSpPr>
          <p:cNvPr id="10" name="Straight Arrow Connector 9"/>
          <p:cNvCxnSpPr/>
          <p:nvPr/>
        </p:nvCxnSpPr>
        <p:spPr>
          <a:xfrm flipV="1">
            <a:off x="5937951" y="2034025"/>
            <a:ext cx="2754497" cy="726242"/>
          </a:xfrm>
          <a:prstGeom prst="straightConnector1">
            <a:avLst/>
          </a:prstGeom>
          <a:ln w="76200">
            <a:solidFill>
              <a:srgbClr val="96C23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35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6261"/>
        </a:solidFill>
        <a:effectLst/>
      </p:bgPr>
    </p:bg>
    <p:spTree>
      <p:nvGrpSpPr>
        <p:cNvPr id="1" name=""/>
        <p:cNvGrpSpPr/>
        <p:nvPr/>
      </p:nvGrpSpPr>
      <p:grpSpPr>
        <a:xfrm>
          <a:off x="0" y="0"/>
          <a:ext cx="0" cy="0"/>
          <a:chOff x="0" y="0"/>
          <a:chExt cx="0" cy="0"/>
        </a:xfrm>
      </p:grpSpPr>
      <p:sp>
        <p:nvSpPr>
          <p:cNvPr id="4" name="Rectangle 3"/>
          <p:cNvSpPr/>
          <p:nvPr/>
        </p:nvSpPr>
        <p:spPr>
          <a:xfrm>
            <a:off x="6047513" y="0"/>
            <a:ext cx="614448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a:spLocks noGrp="1"/>
          </p:cNvSpPr>
          <p:nvPr>
            <p:ph idx="1"/>
          </p:nvPr>
        </p:nvSpPr>
        <p:spPr>
          <a:xfrm>
            <a:off x="6355124" y="1565695"/>
            <a:ext cx="5529263" cy="3300294"/>
          </a:xfrm>
        </p:spPr>
        <p:txBody>
          <a:bodyPr>
            <a:noAutofit/>
          </a:bodyPr>
          <a:lstStyle/>
          <a:p>
            <a:pPr marL="0" indent="0" algn="ctr">
              <a:lnSpc>
                <a:spcPct val="100000"/>
              </a:lnSpc>
              <a:spcBef>
                <a:spcPts val="0"/>
              </a:spcBef>
              <a:buNone/>
            </a:pPr>
            <a:r>
              <a:rPr lang="en-US" sz="3300" dirty="0">
                <a:solidFill>
                  <a:srgbClr val="F16261"/>
                </a:solidFill>
                <a:latin typeface="TeXGyreAdventor" charset="0"/>
                <a:ea typeface="TeXGyreAdventor" charset="0"/>
                <a:cs typeface="TeXGyreAdventor" charset="0"/>
              </a:rPr>
              <a:t>Account Creation Steps:</a:t>
            </a:r>
          </a:p>
          <a:p>
            <a:pPr marL="0" indent="0">
              <a:lnSpc>
                <a:spcPct val="100000"/>
              </a:lnSpc>
              <a:spcBef>
                <a:spcPts val="0"/>
              </a:spcBef>
              <a:buNone/>
            </a:pPr>
            <a:endParaRPr lang="en-US" sz="3300" dirty="0">
              <a:solidFill>
                <a:srgbClr val="F16261"/>
              </a:solidFill>
              <a:latin typeface="TeXGyreAdventor" charset="0"/>
              <a:ea typeface="TeXGyreAdventor" charset="0"/>
              <a:cs typeface="TeXGyreAdventor" charset="0"/>
            </a:endParaRPr>
          </a:p>
          <a:p>
            <a:pPr marL="457200" indent="-457200">
              <a:lnSpc>
                <a:spcPct val="100000"/>
              </a:lnSpc>
              <a:spcBef>
                <a:spcPts val="0"/>
              </a:spcBef>
              <a:buFont typeface="+mj-lt"/>
              <a:buAutoNum type="arabicPeriod"/>
            </a:pPr>
            <a:r>
              <a:rPr lang="en-US" sz="3300" dirty="0">
                <a:solidFill>
                  <a:srgbClr val="F16261"/>
                </a:solidFill>
                <a:latin typeface="TeXGyreAdventor" charset="0"/>
                <a:ea typeface="TeXGyreAdventor" charset="0"/>
                <a:cs typeface="TeXGyreAdventor" charset="0"/>
              </a:rPr>
              <a:t>Registration Type</a:t>
            </a:r>
          </a:p>
          <a:p>
            <a:pPr marL="457200" indent="-457200">
              <a:lnSpc>
                <a:spcPct val="100000"/>
              </a:lnSpc>
              <a:spcBef>
                <a:spcPts val="0"/>
              </a:spcBef>
              <a:buFont typeface="+mj-lt"/>
              <a:buAutoNum type="arabicPeriod"/>
            </a:pPr>
            <a:r>
              <a:rPr lang="en-US" sz="3300" dirty="0">
                <a:solidFill>
                  <a:srgbClr val="F16261"/>
                </a:solidFill>
                <a:latin typeface="TeXGyreAdventor" charset="0"/>
                <a:ea typeface="TeXGyreAdventor" charset="0"/>
                <a:cs typeface="TeXGyreAdventor" charset="0"/>
              </a:rPr>
              <a:t>Login Credentials</a:t>
            </a:r>
          </a:p>
          <a:p>
            <a:pPr marL="457200" indent="-457200">
              <a:lnSpc>
                <a:spcPct val="100000"/>
              </a:lnSpc>
              <a:spcBef>
                <a:spcPts val="0"/>
              </a:spcBef>
              <a:buFont typeface="+mj-lt"/>
              <a:buAutoNum type="arabicPeriod"/>
            </a:pPr>
            <a:r>
              <a:rPr lang="en-US" sz="3300" dirty="0">
                <a:solidFill>
                  <a:srgbClr val="F16261"/>
                </a:solidFill>
                <a:latin typeface="TeXGyreAdventor" charset="0"/>
                <a:ea typeface="TeXGyreAdventor" charset="0"/>
                <a:cs typeface="TeXGyreAdventor" charset="0"/>
              </a:rPr>
              <a:t>Registration Information</a:t>
            </a:r>
          </a:p>
        </p:txBody>
      </p:sp>
      <p:sp>
        <p:nvSpPr>
          <p:cNvPr id="6" name="Content Placeholder 2"/>
          <p:cNvSpPr txBox="1">
            <a:spLocks/>
          </p:cNvSpPr>
          <p:nvPr/>
        </p:nvSpPr>
        <p:spPr>
          <a:xfrm>
            <a:off x="386962" y="963968"/>
            <a:ext cx="5506746" cy="450374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Tx/>
              <a:buNone/>
            </a:pPr>
            <a:r>
              <a:rPr lang="en-US" sz="6600" dirty="0">
                <a:solidFill>
                  <a:schemeClr val="bg1"/>
                </a:solidFill>
                <a:latin typeface="TeXGyreAdventor" charset="0"/>
                <a:ea typeface="TeXGyreAdventor" charset="0"/>
                <a:cs typeface="TeXGyreAdventor" charset="0"/>
              </a:rPr>
              <a:t>Then follow these three simple steps to create your account.</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chemeClr val="bg1"/>
                </a:solidFill>
                <a:latin typeface="TeXGyreAdventor" charset="0"/>
                <a:ea typeface="TeXGyreAdventor" charset="0"/>
                <a:cs typeface="TeXGyreAdventor" charset="0"/>
              </a:rPr>
              <a:t>© 2016 The Common Application</a:t>
            </a:r>
          </a:p>
        </p:txBody>
      </p:sp>
      <p:sp>
        <p:nvSpPr>
          <p:cNvPr id="2" name="Slide Number Placeholder 1"/>
          <p:cNvSpPr>
            <a:spLocks noGrp="1"/>
          </p:cNvSpPr>
          <p:nvPr>
            <p:ph type="sldNum" sz="quarter" idx="12"/>
          </p:nvPr>
        </p:nvSpPr>
        <p:spPr/>
        <p:txBody>
          <a:bodyPr/>
          <a:lstStyle/>
          <a:p>
            <a:fld id="{0D0F345F-312A-BD4D-AAF3-E6C3158CAC6E}" type="slidenum">
              <a:rPr lang="en-US" smtClean="0"/>
              <a:t>5</a:t>
            </a:fld>
            <a:endParaRPr lang="en-US"/>
          </a:p>
        </p:txBody>
      </p:sp>
    </p:spTree>
    <p:extLst>
      <p:ext uri="{BB962C8B-B14F-4D97-AF65-F5344CB8AC3E}">
        <p14:creationId xmlns:p14="http://schemas.microsoft.com/office/powerpoint/2010/main" val="21246914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511" t="21864" r="15234" b="28957"/>
          <a:stretch/>
        </p:blipFill>
        <p:spPr>
          <a:xfrm>
            <a:off x="234" y="0"/>
            <a:ext cx="12191766" cy="4422370"/>
          </a:xfrm>
          <a:prstGeom prst="rect">
            <a:avLst/>
          </a:prstGeom>
        </p:spPr>
      </p:pic>
      <p:sp>
        <p:nvSpPr>
          <p:cNvPr id="3" name="Content Placeholder 2"/>
          <p:cNvSpPr>
            <a:spLocks noGrp="1"/>
          </p:cNvSpPr>
          <p:nvPr>
            <p:ph idx="1"/>
          </p:nvPr>
        </p:nvSpPr>
        <p:spPr>
          <a:xfrm>
            <a:off x="905689" y="5069262"/>
            <a:ext cx="9620035" cy="540231"/>
          </a:xfrm>
        </p:spPr>
        <p:txBody>
          <a:bodyPr>
            <a:normAutofit lnSpcReduction="10000"/>
          </a:bodyPr>
          <a:lstStyle/>
          <a:p>
            <a:pPr marL="0" indent="0">
              <a:buNone/>
            </a:pPr>
            <a:r>
              <a:rPr lang="en-US" sz="3600" dirty="0">
                <a:solidFill>
                  <a:schemeClr val="bg1"/>
                </a:solidFill>
                <a:latin typeface="TeXGyreAdventor" charset="0"/>
                <a:ea typeface="TeXGyreAdventor" charset="0"/>
                <a:cs typeface="TeXGyreAdventor" charset="0"/>
              </a:rPr>
              <a:t>1. REGISTRATION TYPE</a:t>
            </a:r>
          </a:p>
        </p:txBody>
      </p:sp>
      <p:sp>
        <p:nvSpPr>
          <p:cNvPr id="6"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chemeClr val="bg1"/>
                </a:solidFill>
                <a:latin typeface="TeXGyreAdventor" charset="0"/>
                <a:ea typeface="TeXGyreAdventor" charset="0"/>
                <a:cs typeface="TeXGyreAdventor" charset="0"/>
              </a:rPr>
              <a:t>© 2016 The Common Application</a:t>
            </a:r>
          </a:p>
        </p:txBody>
      </p:sp>
      <p:sp>
        <p:nvSpPr>
          <p:cNvPr id="7" name="Slide Number Placeholder 6"/>
          <p:cNvSpPr>
            <a:spLocks noGrp="1"/>
          </p:cNvSpPr>
          <p:nvPr>
            <p:ph type="sldNum" sz="quarter" idx="12"/>
          </p:nvPr>
        </p:nvSpPr>
        <p:spPr/>
        <p:txBody>
          <a:bodyPr/>
          <a:lstStyle/>
          <a:p>
            <a:fld id="{0D0F345F-312A-BD4D-AAF3-E6C3158CAC6E}" type="slidenum">
              <a:rPr lang="en-US" smtClean="0"/>
              <a:t>6</a:t>
            </a:fld>
            <a:endParaRPr lang="en-US"/>
          </a:p>
        </p:txBody>
      </p:sp>
    </p:spTree>
    <p:extLst>
      <p:ext uri="{BB962C8B-B14F-4D97-AF65-F5344CB8AC3E}">
        <p14:creationId xmlns:p14="http://schemas.microsoft.com/office/powerpoint/2010/main" val="669191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626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3613" y="2597138"/>
            <a:ext cx="4197926" cy="1325563"/>
          </a:xfrm>
        </p:spPr>
        <p:txBody>
          <a:bodyPr/>
          <a:lstStyle/>
          <a:p>
            <a:r>
              <a:rPr lang="en-US" dirty="0">
                <a:solidFill>
                  <a:schemeClr val="bg1"/>
                </a:solidFill>
                <a:latin typeface="TeXGyreAdventor" charset="0"/>
                <a:ea typeface="TeXGyreAdventor" charset="0"/>
                <a:cs typeface="TeXGyreAdventor" charset="0"/>
              </a:rPr>
              <a:t>2. LOGIN</a:t>
            </a:r>
            <a:br>
              <a:rPr lang="en-US" dirty="0">
                <a:solidFill>
                  <a:schemeClr val="bg1"/>
                </a:solidFill>
                <a:latin typeface="TeXGyreAdventor" charset="0"/>
                <a:ea typeface="TeXGyreAdventor" charset="0"/>
                <a:cs typeface="TeXGyreAdventor" charset="0"/>
              </a:rPr>
            </a:br>
            <a:r>
              <a:rPr lang="en-US" dirty="0">
                <a:solidFill>
                  <a:schemeClr val="bg1"/>
                </a:solidFill>
                <a:latin typeface="TeXGyreAdventor" charset="0"/>
                <a:ea typeface="TeXGyreAdventor" charset="0"/>
                <a:cs typeface="TeXGyreAdventor" charset="0"/>
              </a:rPr>
              <a:t>CREDENTIALS</a:t>
            </a:r>
          </a:p>
        </p:txBody>
      </p:sp>
      <p:sp>
        <p:nvSpPr>
          <p:cNvPr id="14"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chemeClr val="bg1"/>
                </a:solidFill>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fld id="{0D0F345F-312A-BD4D-AAF3-E6C3158CAC6E}" type="slidenum">
              <a:rPr lang="en-US" smtClean="0"/>
              <a:t>7</a:t>
            </a:fld>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703" r="10693"/>
          <a:stretch/>
        </p:blipFill>
        <p:spPr>
          <a:xfrm>
            <a:off x="5052751" y="0"/>
            <a:ext cx="7148947" cy="6858000"/>
          </a:xfrm>
          <a:prstGeom prst="rect">
            <a:avLst/>
          </a:prstGeom>
        </p:spPr>
      </p:pic>
    </p:spTree>
    <p:extLst>
      <p:ext uri="{BB962C8B-B14F-4D97-AF65-F5344CB8AC3E}">
        <p14:creationId xmlns:p14="http://schemas.microsoft.com/office/powerpoint/2010/main" val="1439148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6C23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1380" y="2682267"/>
            <a:ext cx="4617029" cy="1493465"/>
          </a:xfrm>
        </p:spPr>
        <p:txBody>
          <a:bodyPr>
            <a:noAutofit/>
          </a:bodyPr>
          <a:lstStyle/>
          <a:p>
            <a:r>
              <a:rPr lang="en-US" dirty="0">
                <a:solidFill>
                  <a:schemeClr val="bg1"/>
                </a:solidFill>
                <a:latin typeface="TeXGyreAdventor" charset="0"/>
                <a:ea typeface="TeXGyreAdventor" charset="0"/>
                <a:cs typeface="TeXGyreAdventor" charset="0"/>
              </a:rPr>
              <a:t>3. REGISTRATION</a:t>
            </a:r>
            <a:br>
              <a:rPr lang="en-US" dirty="0">
                <a:solidFill>
                  <a:schemeClr val="bg1"/>
                </a:solidFill>
                <a:latin typeface="TeXGyreAdventor" charset="0"/>
                <a:ea typeface="TeXGyreAdventor" charset="0"/>
                <a:cs typeface="TeXGyreAdventor" charset="0"/>
              </a:rPr>
            </a:br>
            <a:r>
              <a:rPr lang="en-US" dirty="0">
                <a:solidFill>
                  <a:schemeClr val="bg1"/>
                </a:solidFill>
                <a:latin typeface="TeXGyreAdventor" charset="0"/>
                <a:ea typeface="TeXGyreAdventor" charset="0"/>
                <a:cs typeface="TeXGyreAdventor" charset="0"/>
              </a:rPr>
              <a:t>INFORMATION</a:t>
            </a:r>
          </a:p>
        </p:txBody>
      </p:sp>
      <p:sp>
        <p:nvSpPr>
          <p:cNvPr id="14"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chemeClr val="bg1"/>
                </a:solidFill>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fld id="{0D0F345F-312A-BD4D-AAF3-E6C3158CAC6E}" type="slidenum">
              <a:rPr lang="en-US" smtClean="0"/>
              <a:t>8</a:t>
            </a:fld>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069" t="-226" r="2977" b="1"/>
          <a:stretch/>
        </p:blipFill>
        <p:spPr>
          <a:xfrm>
            <a:off x="5099740" y="-15497"/>
            <a:ext cx="7092260" cy="6873497"/>
          </a:xfrm>
          <a:prstGeom prst="rect">
            <a:avLst/>
          </a:prstGeom>
        </p:spPr>
      </p:pic>
    </p:spTree>
    <p:extLst>
      <p:ext uri="{BB962C8B-B14F-4D97-AF65-F5344CB8AC3E}">
        <p14:creationId xmlns:p14="http://schemas.microsoft.com/office/powerpoint/2010/main" val="2083508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1138" y="1993702"/>
            <a:ext cx="5720862" cy="2803967"/>
          </a:xfrm>
          <a:prstGeom prst="rect">
            <a:avLst/>
          </a:prstGeom>
          <a:solidFill>
            <a:srgbClr val="F16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993703"/>
            <a:ext cx="5978236" cy="2803967"/>
          </a:xfrm>
        </p:spPr>
        <p:txBody>
          <a:bodyPr>
            <a:noAutofit/>
          </a:bodyPr>
          <a:lstStyle/>
          <a:p>
            <a:r>
              <a:rPr lang="en-US" sz="6600" spc="-150" dirty="0">
                <a:solidFill>
                  <a:srgbClr val="373935"/>
                </a:solidFill>
                <a:latin typeface="TeXGyreAdventor" charset="0"/>
                <a:ea typeface="TeXGyreAdventor" charset="0"/>
                <a:cs typeface="TeXGyreAdventor" charset="0"/>
              </a:rPr>
              <a:t>COMMON</a:t>
            </a:r>
            <a:br>
              <a:rPr lang="en-US" sz="6600" spc="-150" dirty="0">
                <a:solidFill>
                  <a:srgbClr val="373935"/>
                </a:solidFill>
                <a:latin typeface="TeXGyreAdventor" charset="0"/>
                <a:ea typeface="TeXGyreAdventor" charset="0"/>
                <a:cs typeface="TeXGyreAdventor" charset="0"/>
              </a:rPr>
            </a:br>
            <a:r>
              <a:rPr lang="en-US" sz="6600" spc="-150" dirty="0">
                <a:solidFill>
                  <a:srgbClr val="373935"/>
                </a:solidFill>
                <a:latin typeface="TeXGyreAdventor" charset="0"/>
                <a:ea typeface="TeXGyreAdventor" charset="0"/>
                <a:cs typeface="TeXGyreAdventor" charset="0"/>
              </a:rPr>
              <a:t>APP</a:t>
            </a:r>
            <a:br>
              <a:rPr lang="en-US" sz="6600" spc="-150" dirty="0">
                <a:solidFill>
                  <a:srgbClr val="373935"/>
                </a:solidFill>
                <a:latin typeface="TeXGyreAdventor" charset="0"/>
                <a:ea typeface="TeXGyreAdventor" charset="0"/>
                <a:cs typeface="TeXGyreAdventor" charset="0"/>
              </a:rPr>
            </a:br>
            <a:r>
              <a:rPr lang="en-US" sz="7200" b="1" spc="-150" dirty="0">
                <a:solidFill>
                  <a:srgbClr val="F16261"/>
                </a:solidFill>
                <a:latin typeface="TeXGyreAdventor" charset="0"/>
                <a:ea typeface="TeXGyreAdventor" charset="0"/>
                <a:cs typeface="TeXGyreAdventor" charset="0"/>
              </a:rPr>
              <a:t>LAYOUT</a:t>
            </a:r>
            <a:endParaRPr lang="en-US" sz="6600" spc="-150" dirty="0">
              <a:solidFill>
                <a:srgbClr val="373935"/>
              </a:solidFill>
              <a:latin typeface="TeXGyreAdventor" charset="0"/>
              <a:ea typeface="TeXGyreAdventor" charset="0"/>
              <a:cs typeface="TeXGyreAdventor" charset="0"/>
            </a:endParaRPr>
          </a:p>
        </p:txBody>
      </p:sp>
      <p:sp>
        <p:nvSpPr>
          <p:cNvPr id="3" name="Content Placeholder 2"/>
          <p:cNvSpPr>
            <a:spLocks noGrp="1"/>
          </p:cNvSpPr>
          <p:nvPr>
            <p:ph idx="1"/>
          </p:nvPr>
        </p:nvSpPr>
        <p:spPr>
          <a:xfrm>
            <a:off x="6828875" y="2303585"/>
            <a:ext cx="5005388" cy="2180492"/>
          </a:xfrm>
        </p:spPr>
        <p:txBody>
          <a:bodyPr>
            <a:normAutofit lnSpcReduction="10000"/>
          </a:bodyPr>
          <a:lstStyle/>
          <a:p>
            <a:pPr marL="0" indent="0">
              <a:lnSpc>
                <a:spcPct val="100000"/>
              </a:lnSpc>
              <a:spcBef>
                <a:spcPts val="0"/>
              </a:spcBef>
              <a:buNone/>
            </a:pPr>
            <a:r>
              <a:rPr lang="en-US" sz="2400" dirty="0">
                <a:solidFill>
                  <a:schemeClr val="bg1"/>
                </a:solidFill>
                <a:latin typeface="TeXGyreAdventor" charset="0"/>
                <a:ea typeface="TeXGyreAdventor" charset="0"/>
                <a:cs typeface="TeXGyreAdventor" charset="0"/>
              </a:rPr>
              <a:t>The Common App is divided into four tabs:</a:t>
            </a:r>
          </a:p>
          <a:p>
            <a:pPr>
              <a:lnSpc>
                <a:spcPct val="100000"/>
              </a:lnSpc>
              <a:spcBef>
                <a:spcPts val="0"/>
              </a:spcBef>
            </a:pPr>
            <a:r>
              <a:rPr lang="en-US" sz="2400" dirty="0">
                <a:solidFill>
                  <a:schemeClr val="bg1"/>
                </a:solidFill>
                <a:latin typeface="TeXGyreAdventor" charset="0"/>
                <a:ea typeface="TeXGyreAdventor" charset="0"/>
                <a:cs typeface="TeXGyreAdventor" charset="0"/>
              </a:rPr>
              <a:t>Dashboard</a:t>
            </a:r>
          </a:p>
          <a:p>
            <a:pPr>
              <a:lnSpc>
                <a:spcPct val="100000"/>
              </a:lnSpc>
              <a:spcBef>
                <a:spcPts val="0"/>
              </a:spcBef>
            </a:pPr>
            <a:r>
              <a:rPr lang="en-US" sz="2400" dirty="0">
                <a:solidFill>
                  <a:schemeClr val="bg1"/>
                </a:solidFill>
                <a:latin typeface="TeXGyreAdventor" charset="0"/>
                <a:ea typeface="TeXGyreAdventor" charset="0"/>
                <a:cs typeface="TeXGyreAdventor" charset="0"/>
              </a:rPr>
              <a:t>My Colleges</a:t>
            </a:r>
          </a:p>
          <a:p>
            <a:pPr>
              <a:lnSpc>
                <a:spcPct val="100000"/>
              </a:lnSpc>
              <a:spcBef>
                <a:spcPts val="0"/>
              </a:spcBef>
            </a:pPr>
            <a:r>
              <a:rPr lang="en-US" sz="2400" dirty="0">
                <a:solidFill>
                  <a:schemeClr val="bg1"/>
                </a:solidFill>
                <a:latin typeface="TeXGyreAdventor" charset="0"/>
                <a:ea typeface="TeXGyreAdventor" charset="0"/>
                <a:cs typeface="TeXGyreAdventor" charset="0"/>
              </a:rPr>
              <a:t>Common App</a:t>
            </a:r>
          </a:p>
          <a:p>
            <a:pPr>
              <a:lnSpc>
                <a:spcPct val="100000"/>
              </a:lnSpc>
              <a:spcBef>
                <a:spcPts val="0"/>
              </a:spcBef>
            </a:pPr>
            <a:r>
              <a:rPr lang="en-US" sz="2400" dirty="0">
                <a:solidFill>
                  <a:schemeClr val="bg1"/>
                </a:solidFill>
                <a:latin typeface="TeXGyreAdventor" charset="0"/>
                <a:ea typeface="TeXGyreAdventor" charset="0"/>
                <a:cs typeface="TeXGyreAdventor" charset="0"/>
              </a:rPr>
              <a:t>College Search</a:t>
            </a:r>
          </a:p>
        </p:txBody>
      </p:sp>
      <p:sp>
        <p:nvSpPr>
          <p:cNvPr id="7" name="Subtitle 2"/>
          <p:cNvSpPr txBox="1">
            <a:spLocks/>
          </p:cNvSpPr>
          <p:nvPr/>
        </p:nvSpPr>
        <p:spPr>
          <a:xfrm>
            <a:off x="152400" y="6519839"/>
            <a:ext cx="6452754" cy="222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000" baseline="30000" dirty="0">
                <a:solidFill>
                  <a:srgbClr val="373935"/>
                </a:solidFill>
                <a:latin typeface="TeXGyreAdventor" charset="0"/>
                <a:ea typeface="TeXGyreAdventor" charset="0"/>
                <a:cs typeface="TeXGyreAdventor" charset="0"/>
              </a:rPr>
              <a:t>© 2016 The Common Application</a:t>
            </a:r>
          </a:p>
        </p:txBody>
      </p:sp>
      <p:sp>
        <p:nvSpPr>
          <p:cNvPr id="8" name="Slide Number Placeholder 7"/>
          <p:cNvSpPr>
            <a:spLocks noGrp="1"/>
          </p:cNvSpPr>
          <p:nvPr>
            <p:ph type="sldNum" sz="quarter" idx="12"/>
          </p:nvPr>
        </p:nvSpPr>
        <p:spPr/>
        <p:txBody>
          <a:bodyPr/>
          <a:lstStyle/>
          <a:p>
            <a:fld id="{0D0F345F-312A-BD4D-AAF3-E6C3158CAC6E}" type="slidenum">
              <a:rPr lang="en-US" smtClean="0"/>
              <a:t>9</a:t>
            </a:fld>
            <a:endParaRPr lang="en-US"/>
          </a:p>
        </p:txBody>
      </p:sp>
    </p:spTree>
    <p:extLst>
      <p:ext uri="{BB962C8B-B14F-4D97-AF65-F5344CB8AC3E}">
        <p14:creationId xmlns:p14="http://schemas.microsoft.com/office/powerpoint/2010/main" val="7573477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47246</TotalTime>
  <Words>1083</Words>
  <Application>Microsoft Office PowerPoint</Application>
  <PresentationFormat>Widescreen</PresentationFormat>
  <Paragraphs>162</Paragraphs>
  <Slides>17</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TeXGyreAdventor</vt:lpstr>
      <vt:lpstr>Office Theme</vt:lpstr>
      <vt:lpstr>COMMON APP READY</vt:lpstr>
      <vt:lpstr>GETTING STARTED AGENDA</vt:lpstr>
      <vt:lpstr>CREATING YOUR ACCOUNT</vt:lpstr>
      <vt:lpstr>PowerPoint Presentation</vt:lpstr>
      <vt:lpstr>PowerPoint Presentation</vt:lpstr>
      <vt:lpstr>PowerPoint Presentation</vt:lpstr>
      <vt:lpstr>2. LOGIN CREDENTIALS</vt:lpstr>
      <vt:lpstr>3. REGISTRATION INFORMATION</vt:lpstr>
      <vt:lpstr>COMMON APP LAYOUT</vt:lpstr>
      <vt:lpstr>PowerPoint Presentation</vt:lpstr>
      <vt:lpstr>PowerPoint Presentation</vt:lpstr>
      <vt:lpstr>SEARCHING FOR &amp; ADDING COLLEGES</vt:lpstr>
      <vt:lpstr>THE COLLEGE SEARCH TAB</vt:lpstr>
      <vt:lpstr>RESULTS LIST</vt:lpstr>
      <vt:lpstr>ADDING  SCHOOLS</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Miriam Hancock</dc:creator>
  <cp:lastModifiedBy>Assistant2</cp:lastModifiedBy>
  <cp:revision>96</cp:revision>
  <dcterms:created xsi:type="dcterms:W3CDTF">2016-06-01T14:45:34Z</dcterms:created>
  <dcterms:modified xsi:type="dcterms:W3CDTF">2020-09-22T14:05:39Z</dcterms:modified>
</cp:coreProperties>
</file>